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1782" r:id="rId5"/>
    <p:sldId id="1724" r:id="rId6"/>
    <p:sldId id="1783" r:id="rId7"/>
    <p:sldId id="1997" r:id="rId8"/>
    <p:sldId id="2170" r:id="rId9"/>
    <p:sldId id="2099" r:id="rId10"/>
    <p:sldId id="2171" r:id="rId11"/>
    <p:sldId id="1792" r:id="rId12"/>
    <p:sldId id="1793" r:id="rId13"/>
    <p:sldId id="2100" r:id="rId14"/>
    <p:sldId id="2102" r:id="rId15"/>
    <p:sldId id="2172" r:id="rId16"/>
    <p:sldId id="2224" r:id="rId17"/>
    <p:sldId id="2225" r:id="rId18"/>
    <p:sldId id="2200" r:id="rId19"/>
    <p:sldId id="2226" r:id="rId20"/>
    <p:sldId id="2227" r:id="rId21"/>
    <p:sldId id="2228" r:id="rId22"/>
    <p:sldId id="2229" r:id="rId23"/>
    <p:sldId id="2230" r:id="rId24"/>
    <p:sldId id="2231" r:id="rId25"/>
    <p:sldId id="2232" r:id="rId26"/>
    <p:sldId id="2233" r:id="rId27"/>
    <p:sldId id="2234" r:id="rId28"/>
    <p:sldId id="2235" r:id="rId29"/>
    <p:sldId id="1935" r:id="rId30"/>
    <p:sldId id="1918" r:id="rId31"/>
    <p:sldId id="2242" r:id="rId32"/>
    <p:sldId id="2243" r:id="rId33"/>
    <p:sldId id="2188" r:id="rId34"/>
    <p:sldId id="2236" r:id="rId35"/>
    <p:sldId id="2237" r:id="rId36"/>
    <p:sldId id="2238" r:id="rId37"/>
    <p:sldId id="2206" r:id="rId38"/>
    <p:sldId id="2173" r:id="rId39"/>
    <p:sldId id="2201" r:id="rId40"/>
    <p:sldId id="2202" r:id="rId41"/>
    <p:sldId id="2203" r:id="rId42"/>
    <p:sldId id="2244" r:id="rId43"/>
    <p:sldId id="2239" r:id="rId44"/>
    <p:sldId id="2103" r:id="rId45"/>
    <p:sldId id="2240" r:id="rId46"/>
    <p:sldId id="2241" r:id="rId47"/>
    <p:sldId id="178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0" autoAdjust="0"/>
    <p:restoredTop sz="93792" autoAdjust="0"/>
  </p:normalViewPr>
  <p:slideViewPr>
    <p:cSldViewPr>
      <p:cViewPr varScale="1">
        <p:scale>
          <a:sx n="88" d="100"/>
          <a:sy n="88" d="100"/>
        </p:scale>
        <p:origin x="1000" y="6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9/22/2024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9/22/2024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a:solidFill>
                  <a:srgbClr val="787878"/>
                </a:solidFill>
                <a:latin typeface="+mn-lt"/>
                <a:cs typeface="Arial" pitchFamily="34" charset="0"/>
              </a:rPr>
              <a:t>© 2024 </a:t>
            </a:r>
            <a:r>
              <a:rPr lang="en-US" sz="900" dirty="0">
                <a:solidFill>
                  <a:srgbClr val="787878"/>
                </a:solidFill>
                <a:latin typeface="+mn-lt"/>
                <a:cs typeface="Arial" pitchFamily="34" charset="0"/>
              </a:rPr>
              <a:t>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Collaborative_Networks/06_Acquisitions_in_Consortia/01_Central_License_Negotiatio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Shared Licenses for Network Zone Consortia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FF287-5284-97EF-1EFF-95AFCF695BC9}"/>
              </a:ext>
            </a:extLst>
          </p:cNvPr>
          <p:cNvPicPr>
            <a:picLocks noChangeAspect="1"/>
          </p:cNvPicPr>
          <p:nvPr/>
        </p:nvPicPr>
        <p:blipFill>
          <a:blip r:embed="rId2"/>
          <a:stretch>
            <a:fillRect/>
          </a:stretch>
        </p:blipFill>
        <p:spPr>
          <a:xfrm>
            <a:off x="0" y="1498446"/>
            <a:ext cx="9144000" cy="301752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576064"/>
          </a:xfrm>
        </p:spPr>
        <p:txBody>
          <a:bodyPr>
            <a:normAutofit/>
          </a:bodyPr>
          <a:lstStyle/>
          <a:p>
            <a:pPr marL="457200" indent="-457200">
              <a:buFont typeface="+mj-lt"/>
              <a:buAutoNum type="arabicPeriod" startAt="4"/>
            </a:pPr>
            <a:r>
              <a:rPr lang="en-US" sz="2000" dirty="0"/>
              <a:t>In the “Summary” tab choose “Shared License”</a:t>
            </a:r>
          </a:p>
        </p:txBody>
      </p:sp>
      <p:sp>
        <p:nvSpPr>
          <p:cNvPr id="6" name="Rectangle 5">
            <a:extLst>
              <a:ext uri="{FF2B5EF4-FFF2-40B4-BE49-F238E27FC236}">
                <a16:creationId xmlns:a16="http://schemas.microsoft.com/office/drawing/2014/main" id="{D87D7921-286A-31E7-5AB7-05B28335F9DE}"/>
              </a:ext>
            </a:extLst>
          </p:cNvPr>
          <p:cNvSpPr/>
          <p:nvPr/>
        </p:nvSpPr>
        <p:spPr>
          <a:xfrm>
            <a:off x="683568" y="2207354"/>
            <a:ext cx="1008112" cy="2923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AAC99D-2E42-7413-A838-B52BF07AB48F}"/>
              </a:ext>
            </a:extLst>
          </p:cNvPr>
          <p:cNvSpPr txBox="1"/>
          <p:nvPr/>
        </p:nvSpPr>
        <p:spPr>
          <a:xfrm>
            <a:off x="4644008" y="1707654"/>
            <a:ext cx="1584176" cy="523220"/>
          </a:xfrm>
          <a:prstGeom prst="rect">
            <a:avLst/>
          </a:prstGeom>
          <a:solidFill>
            <a:srgbClr val="FFFF00"/>
          </a:solidFill>
          <a:ln>
            <a:solidFill>
              <a:schemeClr val="tx1"/>
            </a:solidFill>
          </a:ln>
        </p:spPr>
        <p:txBody>
          <a:bodyPr wrap="square" rtlCol="0">
            <a:spAutoFit/>
          </a:bodyPr>
          <a:lstStyle/>
          <a:p>
            <a:r>
              <a:rPr lang="en-US" sz="1400" dirty="0"/>
              <a:t>We will now check “Shared License”</a:t>
            </a:r>
          </a:p>
        </p:txBody>
      </p:sp>
      <p:cxnSp>
        <p:nvCxnSpPr>
          <p:cNvPr id="10" name="Straight Arrow Connector 9">
            <a:extLst>
              <a:ext uri="{FF2B5EF4-FFF2-40B4-BE49-F238E27FC236}">
                <a16:creationId xmlns:a16="http://schemas.microsoft.com/office/drawing/2014/main" id="{C4FEF18E-107E-4023-0FE1-DA332D7D0F14}"/>
              </a:ext>
            </a:extLst>
          </p:cNvPr>
          <p:cNvCxnSpPr/>
          <p:nvPr/>
        </p:nvCxnSpPr>
        <p:spPr>
          <a:xfrm flipH="1">
            <a:off x="1619672" y="2000042"/>
            <a:ext cx="3024336" cy="355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2DF582-FD7B-320D-A569-82A949D634D5}"/>
              </a:ext>
            </a:extLst>
          </p:cNvPr>
          <p:cNvSpPr txBox="1"/>
          <p:nvPr/>
        </p:nvSpPr>
        <p:spPr>
          <a:xfrm>
            <a:off x="4572000" y="2946083"/>
            <a:ext cx="2088232" cy="738664"/>
          </a:xfrm>
          <a:prstGeom prst="rect">
            <a:avLst/>
          </a:prstGeom>
          <a:solidFill>
            <a:srgbClr val="FFFF00"/>
          </a:solidFill>
          <a:ln>
            <a:solidFill>
              <a:schemeClr val="tx1"/>
            </a:solidFill>
          </a:ln>
        </p:spPr>
        <p:txBody>
          <a:bodyPr wrap="square" rtlCol="0">
            <a:spAutoFit/>
          </a:bodyPr>
          <a:lstStyle/>
          <a:p>
            <a:r>
              <a:rPr lang="en-US" sz="1400" dirty="0"/>
              <a:t>Note that we are now creating a “License” (and not a “Negotiation”)</a:t>
            </a:r>
          </a:p>
        </p:txBody>
      </p:sp>
      <p:cxnSp>
        <p:nvCxnSpPr>
          <p:cNvPr id="12" name="Straight Arrow Connector 11">
            <a:extLst>
              <a:ext uri="{FF2B5EF4-FFF2-40B4-BE49-F238E27FC236}">
                <a16:creationId xmlns:a16="http://schemas.microsoft.com/office/drawing/2014/main" id="{148FDE5D-5A50-2A99-CC32-548BD08B7A1F}"/>
              </a:ext>
            </a:extLst>
          </p:cNvPr>
          <p:cNvCxnSpPr>
            <a:cxnSpLocks/>
            <a:stCxn id="11" idx="1"/>
          </p:cNvCxnSpPr>
          <p:nvPr/>
        </p:nvCxnSpPr>
        <p:spPr>
          <a:xfrm flipH="1" flipV="1">
            <a:off x="1763688" y="2855426"/>
            <a:ext cx="2808312" cy="459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4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0812A8-30F0-19C7-863E-7AB15479E8F6}"/>
              </a:ext>
            </a:extLst>
          </p:cNvPr>
          <p:cNvPicPr>
            <a:picLocks noChangeAspect="1"/>
          </p:cNvPicPr>
          <p:nvPr/>
        </p:nvPicPr>
        <p:blipFill>
          <a:blip r:embed="rId2"/>
          <a:stretch>
            <a:fillRect/>
          </a:stretch>
        </p:blipFill>
        <p:spPr>
          <a:xfrm>
            <a:off x="0" y="1497084"/>
            <a:ext cx="9144000" cy="323490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47104" y="627535"/>
            <a:ext cx="8615966" cy="985598"/>
          </a:xfrm>
        </p:spPr>
        <p:txBody>
          <a:bodyPr>
            <a:normAutofit lnSpcReduction="10000"/>
          </a:bodyPr>
          <a:lstStyle/>
          <a:p>
            <a:pPr marL="342900" indent="-342900">
              <a:buFont typeface="Arial" panose="020B0604020202020204" pitchFamily="34" charset="0"/>
              <a:buChar char="•"/>
            </a:pPr>
            <a:r>
              <a:rPr lang="en-US" sz="2000" dirty="0"/>
              <a:t>Note that after checking “Shared License” we have additional values we can check to determine which attributes of the license will be shared (distributed to the Member Institutions as part of the license)</a:t>
            </a:r>
          </a:p>
        </p:txBody>
      </p:sp>
      <p:sp>
        <p:nvSpPr>
          <p:cNvPr id="6" name="Rectangle 5">
            <a:extLst>
              <a:ext uri="{FF2B5EF4-FFF2-40B4-BE49-F238E27FC236}">
                <a16:creationId xmlns:a16="http://schemas.microsoft.com/office/drawing/2014/main" id="{FC6260B6-93E7-7859-BE59-256ADD3CD6E2}"/>
              </a:ext>
            </a:extLst>
          </p:cNvPr>
          <p:cNvSpPr/>
          <p:nvPr/>
        </p:nvSpPr>
        <p:spPr>
          <a:xfrm>
            <a:off x="611560" y="2463738"/>
            <a:ext cx="3312368" cy="2520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F65321-521E-CAB3-CC13-EDFEC3E47703}"/>
              </a:ext>
            </a:extLst>
          </p:cNvPr>
          <p:cNvSpPr txBox="1"/>
          <p:nvPr/>
        </p:nvSpPr>
        <p:spPr>
          <a:xfrm>
            <a:off x="7092280" y="1914702"/>
            <a:ext cx="1728192" cy="738664"/>
          </a:xfrm>
          <a:prstGeom prst="rect">
            <a:avLst/>
          </a:prstGeom>
          <a:solidFill>
            <a:srgbClr val="FFFF00"/>
          </a:solidFill>
          <a:ln>
            <a:solidFill>
              <a:schemeClr val="tx1"/>
            </a:solidFill>
          </a:ln>
        </p:spPr>
        <p:txBody>
          <a:bodyPr wrap="square" rtlCol="0">
            <a:spAutoFit/>
          </a:bodyPr>
          <a:lstStyle/>
          <a:p>
            <a:r>
              <a:rPr lang="en-US" sz="1400" dirty="0"/>
              <a:t>We will share the license “Summary” and “License Terms”</a:t>
            </a:r>
          </a:p>
        </p:txBody>
      </p:sp>
      <p:cxnSp>
        <p:nvCxnSpPr>
          <p:cNvPr id="11" name="Straight Arrow Connector 10">
            <a:extLst>
              <a:ext uri="{FF2B5EF4-FFF2-40B4-BE49-F238E27FC236}">
                <a16:creationId xmlns:a16="http://schemas.microsoft.com/office/drawing/2014/main" id="{822E95E6-5428-2D0A-C38E-D0183EDF90F1}"/>
              </a:ext>
            </a:extLst>
          </p:cNvPr>
          <p:cNvCxnSpPr/>
          <p:nvPr/>
        </p:nvCxnSpPr>
        <p:spPr>
          <a:xfrm flipH="1">
            <a:off x="4067944" y="2207090"/>
            <a:ext cx="3024336" cy="355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1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E0A464-7A14-03AA-6B35-3832BB141A1B}"/>
              </a:ext>
            </a:extLst>
          </p:cNvPr>
          <p:cNvPicPr>
            <a:picLocks noChangeAspect="1"/>
          </p:cNvPicPr>
          <p:nvPr/>
        </p:nvPicPr>
        <p:blipFill>
          <a:blip r:embed="rId2"/>
          <a:stretch>
            <a:fillRect/>
          </a:stretch>
        </p:blipFill>
        <p:spPr>
          <a:xfrm>
            <a:off x="5776" y="1275606"/>
            <a:ext cx="9144000" cy="340387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Arial" panose="020B0604020202020204" pitchFamily="34" charset="0"/>
              <a:buChar char="•"/>
            </a:pPr>
            <a:r>
              <a:rPr lang="en-US" sz="1800" dirty="0"/>
              <a:t>Here is the Summary tab of the license</a:t>
            </a:r>
          </a:p>
        </p:txBody>
      </p:sp>
      <p:sp>
        <p:nvSpPr>
          <p:cNvPr id="15" name="Rectangle 14">
            <a:extLst>
              <a:ext uri="{FF2B5EF4-FFF2-40B4-BE49-F238E27FC236}">
                <a16:creationId xmlns:a16="http://schemas.microsoft.com/office/drawing/2014/main" id="{8BFAA985-D227-09EA-F216-E3962CC47135}"/>
              </a:ext>
            </a:extLst>
          </p:cNvPr>
          <p:cNvSpPr/>
          <p:nvPr/>
        </p:nvSpPr>
        <p:spPr>
          <a:xfrm>
            <a:off x="35496" y="1707654"/>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787D86-1ECF-7BE6-DDD6-3DE5E5078E0B}"/>
              </a:ext>
            </a:extLst>
          </p:cNvPr>
          <p:cNvSpPr txBox="1"/>
          <p:nvPr/>
        </p:nvSpPr>
        <p:spPr>
          <a:xfrm>
            <a:off x="5796136" y="2101520"/>
            <a:ext cx="2376264" cy="523220"/>
          </a:xfrm>
          <a:prstGeom prst="rect">
            <a:avLst/>
          </a:prstGeom>
          <a:solidFill>
            <a:srgbClr val="FFFF00"/>
          </a:solidFill>
          <a:ln>
            <a:solidFill>
              <a:schemeClr val="tx1"/>
            </a:solidFill>
          </a:ln>
        </p:spPr>
        <p:txBody>
          <a:bodyPr wrap="square" rtlCol="0">
            <a:spAutoFit/>
          </a:bodyPr>
          <a:lstStyle/>
          <a:p>
            <a:r>
              <a:rPr lang="en-US" sz="1400" dirty="0"/>
              <a:t>The license is named “Taipei Electronic Resources Ltd.”</a:t>
            </a:r>
          </a:p>
        </p:txBody>
      </p:sp>
      <p:cxnSp>
        <p:nvCxnSpPr>
          <p:cNvPr id="8" name="Straight Arrow Connector 7">
            <a:extLst>
              <a:ext uri="{FF2B5EF4-FFF2-40B4-BE49-F238E27FC236}">
                <a16:creationId xmlns:a16="http://schemas.microsoft.com/office/drawing/2014/main" id="{C35A9FF0-B74D-AD97-3C50-DDEF440971A1}"/>
              </a:ext>
            </a:extLst>
          </p:cNvPr>
          <p:cNvCxnSpPr/>
          <p:nvPr/>
        </p:nvCxnSpPr>
        <p:spPr>
          <a:xfrm flipH="1">
            <a:off x="2771800" y="2393908"/>
            <a:ext cx="3024336" cy="355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5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A38F84-3BF0-2B56-71C9-D4EDF10B9FF2}"/>
              </a:ext>
            </a:extLst>
          </p:cNvPr>
          <p:cNvPicPr>
            <a:picLocks noChangeAspect="1"/>
          </p:cNvPicPr>
          <p:nvPr/>
        </p:nvPicPr>
        <p:blipFill>
          <a:blip r:embed="rId2"/>
          <a:stretch>
            <a:fillRect/>
          </a:stretch>
        </p:blipFill>
        <p:spPr>
          <a:xfrm>
            <a:off x="0" y="1439423"/>
            <a:ext cx="9144000" cy="307654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Arial" panose="020B0604020202020204" pitchFamily="34" charset="0"/>
              <a:buChar char="•"/>
            </a:pPr>
            <a:r>
              <a:rPr lang="en-US" sz="1800" dirty="0"/>
              <a:t>Here is the License Terms tab of the license</a:t>
            </a:r>
          </a:p>
        </p:txBody>
      </p:sp>
      <p:sp>
        <p:nvSpPr>
          <p:cNvPr id="15" name="Rectangle 14">
            <a:extLst>
              <a:ext uri="{FF2B5EF4-FFF2-40B4-BE49-F238E27FC236}">
                <a16:creationId xmlns:a16="http://schemas.microsoft.com/office/drawing/2014/main" id="{8BFAA985-D227-09EA-F216-E3962CC47135}"/>
              </a:ext>
            </a:extLst>
          </p:cNvPr>
          <p:cNvSpPr/>
          <p:nvPr/>
        </p:nvSpPr>
        <p:spPr>
          <a:xfrm>
            <a:off x="668200" y="1813924"/>
            <a:ext cx="792088" cy="302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87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A38F84-3BF0-2B56-71C9-D4EDF10B9FF2}"/>
              </a:ext>
            </a:extLst>
          </p:cNvPr>
          <p:cNvPicPr>
            <a:picLocks noChangeAspect="1"/>
          </p:cNvPicPr>
          <p:nvPr/>
        </p:nvPicPr>
        <p:blipFill>
          <a:blip r:embed="rId2"/>
          <a:stretch>
            <a:fillRect/>
          </a:stretch>
        </p:blipFill>
        <p:spPr>
          <a:xfrm>
            <a:off x="0" y="1439423"/>
            <a:ext cx="9144000" cy="307654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mj-lt"/>
              <a:buAutoNum type="arabicPeriod" startAt="5"/>
            </a:pPr>
            <a:r>
              <a:rPr lang="en-US" sz="1800" dirty="0"/>
              <a:t>Save the license</a:t>
            </a:r>
          </a:p>
        </p:txBody>
      </p:sp>
      <p:sp>
        <p:nvSpPr>
          <p:cNvPr id="15" name="Rectangle 14">
            <a:extLst>
              <a:ext uri="{FF2B5EF4-FFF2-40B4-BE49-F238E27FC236}">
                <a16:creationId xmlns:a16="http://schemas.microsoft.com/office/drawing/2014/main" id="{8BFAA985-D227-09EA-F216-E3962CC47135}"/>
              </a:ext>
            </a:extLst>
          </p:cNvPr>
          <p:cNvSpPr/>
          <p:nvPr/>
        </p:nvSpPr>
        <p:spPr>
          <a:xfrm>
            <a:off x="8748464" y="1439423"/>
            <a:ext cx="395536" cy="268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99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26FC78-8D86-7D8B-C16E-BDB21B162483}"/>
              </a:ext>
            </a:extLst>
          </p:cNvPr>
          <p:cNvPicPr>
            <a:picLocks noChangeAspect="1"/>
          </p:cNvPicPr>
          <p:nvPr/>
        </p:nvPicPr>
        <p:blipFill>
          <a:blip r:embed="rId2"/>
          <a:stretch>
            <a:fillRect/>
          </a:stretch>
        </p:blipFill>
        <p:spPr>
          <a:xfrm>
            <a:off x="0" y="1650000"/>
            <a:ext cx="9144000" cy="1843499"/>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251520" y="627535"/>
            <a:ext cx="8568952" cy="432048"/>
          </a:xfrm>
        </p:spPr>
        <p:txBody>
          <a:bodyPr>
            <a:normAutofit/>
          </a:bodyPr>
          <a:lstStyle/>
          <a:p>
            <a:pPr marL="342900" indent="-342900">
              <a:buFont typeface="Arial" panose="020B0604020202020204" pitchFamily="34" charset="0"/>
              <a:buChar char="•"/>
            </a:pPr>
            <a:r>
              <a:rPr lang="en-US" sz="1800" dirty="0"/>
              <a:t>The license is saved in the NZ</a:t>
            </a:r>
          </a:p>
        </p:txBody>
      </p:sp>
      <p:sp>
        <p:nvSpPr>
          <p:cNvPr id="15" name="Rectangle 14">
            <a:extLst>
              <a:ext uri="{FF2B5EF4-FFF2-40B4-BE49-F238E27FC236}">
                <a16:creationId xmlns:a16="http://schemas.microsoft.com/office/drawing/2014/main" id="{8BFAA985-D227-09EA-F216-E3962CC47135}"/>
              </a:ext>
            </a:extLst>
          </p:cNvPr>
          <p:cNvSpPr/>
          <p:nvPr/>
        </p:nvSpPr>
        <p:spPr>
          <a:xfrm>
            <a:off x="683568" y="3166627"/>
            <a:ext cx="2448272" cy="326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2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Distributing the shared license to Member Institutions</a:t>
            </a:r>
          </a:p>
        </p:txBody>
      </p:sp>
    </p:spTree>
    <p:extLst>
      <p:ext uri="{BB962C8B-B14F-4D97-AF65-F5344CB8AC3E}">
        <p14:creationId xmlns:p14="http://schemas.microsoft.com/office/powerpoint/2010/main" val="12619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3744414"/>
          </a:xfrm>
        </p:spPr>
        <p:txBody>
          <a:bodyPr>
            <a:noAutofit/>
          </a:bodyPr>
          <a:lstStyle/>
          <a:p>
            <a:pPr marL="342900" indent="-342900">
              <a:buFont typeface="Arial" panose="020B0604020202020204" pitchFamily="34" charset="0"/>
              <a:buChar char="•"/>
            </a:pPr>
            <a:r>
              <a:rPr lang="en-US" sz="2000" dirty="0"/>
              <a:t>To manually distribute the license:</a:t>
            </a:r>
          </a:p>
          <a:p>
            <a:pPr marL="457200" indent="-457200">
              <a:buFont typeface="+mj-lt"/>
              <a:buAutoNum type="arabicPeriod"/>
            </a:pPr>
            <a:r>
              <a:rPr lang="en-US" sz="2000" dirty="0"/>
              <a:t>On the Licenses and Amendments page (Acquisitions &gt; Acquisitions Infrastructure &gt; Licenses), select Distribute to member in the row actions list. </a:t>
            </a:r>
          </a:p>
          <a:p>
            <a:pPr marL="800100" lvl="1" indent="-342900">
              <a:buFont typeface="+mj-lt"/>
              <a:buAutoNum type="arabicPeriod"/>
            </a:pPr>
            <a:r>
              <a:rPr lang="en-US" sz="1600" dirty="0"/>
              <a:t>This option only appears on the Network Zone for centrally managed licenses that have an Active status. After clicking “distribute to member” a list of member institutions appears.</a:t>
            </a:r>
          </a:p>
          <a:p>
            <a:pPr marL="457200" indent="-457200">
              <a:buFont typeface="+mj-lt"/>
              <a:buAutoNum type="arabicPeriod"/>
            </a:pPr>
            <a:r>
              <a:rPr lang="en-US" sz="2000" dirty="0"/>
              <a:t>Select the members to which the license should be distributed.</a:t>
            </a:r>
          </a:p>
          <a:p>
            <a:pPr marL="457200" indent="-457200">
              <a:buFont typeface="+mj-lt"/>
              <a:buAutoNum type="arabicPeriod"/>
            </a:pPr>
            <a:r>
              <a:rPr lang="en-US" sz="2000" dirty="0"/>
              <a:t>Select Submit and select Confirm in the confirmation dialog box. </a:t>
            </a:r>
          </a:p>
          <a:p>
            <a:pPr marL="800100" lvl="1" indent="-342900">
              <a:buFont typeface="+mj-lt"/>
              <a:buAutoNum type="arabicPeriod"/>
            </a:pPr>
            <a:r>
              <a:rPr lang="en-US" sz="1600" dirty="0"/>
              <a:t>The “Distribute network Acquisition changes to members” job runs.</a:t>
            </a:r>
          </a:p>
        </p:txBody>
      </p:sp>
    </p:spTree>
    <p:extLst>
      <p:ext uri="{BB962C8B-B14F-4D97-AF65-F5344CB8AC3E}">
        <p14:creationId xmlns:p14="http://schemas.microsoft.com/office/powerpoint/2010/main" val="216810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432046"/>
          </a:xfrm>
        </p:spPr>
        <p:txBody>
          <a:bodyPr>
            <a:noAutofit/>
          </a:bodyPr>
          <a:lstStyle/>
          <a:p>
            <a:pPr marL="342900" indent="-342900">
              <a:buFont typeface="Arial" panose="020B0604020202020204" pitchFamily="34" charset="0"/>
              <a:buChar char="•"/>
            </a:pPr>
            <a:r>
              <a:rPr lang="en-US" sz="2000" dirty="0"/>
              <a:t>Select Distribute to member in the row actions list. </a:t>
            </a:r>
          </a:p>
        </p:txBody>
      </p:sp>
      <p:pic>
        <p:nvPicPr>
          <p:cNvPr id="5" name="Picture 4">
            <a:extLst>
              <a:ext uri="{FF2B5EF4-FFF2-40B4-BE49-F238E27FC236}">
                <a16:creationId xmlns:a16="http://schemas.microsoft.com/office/drawing/2014/main" id="{ACB27BDA-3D95-8F94-598D-52C453E097B0}"/>
              </a:ext>
            </a:extLst>
          </p:cNvPr>
          <p:cNvPicPr>
            <a:picLocks noChangeAspect="1"/>
          </p:cNvPicPr>
          <p:nvPr/>
        </p:nvPicPr>
        <p:blipFill>
          <a:blip r:embed="rId2"/>
          <a:stretch>
            <a:fillRect/>
          </a:stretch>
        </p:blipFill>
        <p:spPr>
          <a:xfrm>
            <a:off x="0" y="1503095"/>
            <a:ext cx="9144000" cy="3012871"/>
          </a:xfrm>
          <a:prstGeom prst="rect">
            <a:avLst/>
          </a:prstGeom>
          <a:ln>
            <a:solidFill>
              <a:schemeClr val="tx1"/>
            </a:solidFill>
          </a:ln>
        </p:spPr>
      </p:pic>
      <p:sp>
        <p:nvSpPr>
          <p:cNvPr id="6" name="Rectangle 5">
            <a:extLst>
              <a:ext uri="{FF2B5EF4-FFF2-40B4-BE49-F238E27FC236}">
                <a16:creationId xmlns:a16="http://schemas.microsoft.com/office/drawing/2014/main" id="{2512195F-0306-1A9E-F7D3-B67D5B4F8954}"/>
              </a:ext>
            </a:extLst>
          </p:cNvPr>
          <p:cNvSpPr/>
          <p:nvPr/>
        </p:nvSpPr>
        <p:spPr>
          <a:xfrm>
            <a:off x="8604448" y="2715766"/>
            <a:ext cx="3600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5B2FD8-38D0-E062-83F9-14A840BA996B}"/>
              </a:ext>
            </a:extLst>
          </p:cNvPr>
          <p:cNvSpPr/>
          <p:nvPr/>
        </p:nvSpPr>
        <p:spPr>
          <a:xfrm>
            <a:off x="7956376" y="4216469"/>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102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72EB91-E20F-4CEE-6883-93886A42C4A0}"/>
              </a:ext>
            </a:extLst>
          </p:cNvPr>
          <p:cNvPicPr>
            <a:picLocks noChangeAspect="1"/>
          </p:cNvPicPr>
          <p:nvPr/>
        </p:nvPicPr>
        <p:blipFill>
          <a:blip r:embed="rId2"/>
          <a:stretch>
            <a:fillRect/>
          </a:stretch>
        </p:blipFill>
        <p:spPr>
          <a:xfrm>
            <a:off x="1061864" y="1628166"/>
            <a:ext cx="7092280" cy="317530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31543"/>
          </a:xfrm>
        </p:spPr>
        <p:txBody>
          <a:bodyPr>
            <a:noAutofit/>
          </a:bodyPr>
          <a:lstStyle/>
          <a:p>
            <a:pPr marL="342900" indent="-342900">
              <a:buFont typeface="Arial" panose="020B0604020202020204" pitchFamily="34" charset="0"/>
              <a:buChar char="•"/>
            </a:pPr>
            <a:r>
              <a:rPr lang="en-US" sz="2000" dirty="0"/>
              <a:t>Select the members to which the license should be distributed.</a:t>
            </a:r>
          </a:p>
          <a:p>
            <a:pPr marL="342900" indent="-342900">
              <a:buFont typeface="Arial" panose="020B0604020202020204" pitchFamily="34" charset="0"/>
              <a:buChar char="•"/>
            </a:pPr>
            <a:r>
              <a:rPr lang="en-US" sz="2000" dirty="0"/>
              <a:t>Select Submit. </a:t>
            </a:r>
          </a:p>
        </p:txBody>
      </p:sp>
      <p:sp>
        <p:nvSpPr>
          <p:cNvPr id="7" name="Rectangle 6">
            <a:extLst>
              <a:ext uri="{FF2B5EF4-FFF2-40B4-BE49-F238E27FC236}">
                <a16:creationId xmlns:a16="http://schemas.microsoft.com/office/drawing/2014/main" id="{6E5B2FD8-38D0-E062-83F9-14A840BA996B}"/>
              </a:ext>
            </a:extLst>
          </p:cNvPr>
          <p:cNvSpPr/>
          <p:nvPr/>
        </p:nvSpPr>
        <p:spPr>
          <a:xfrm>
            <a:off x="7741099" y="4515436"/>
            <a:ext cx="38230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99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Adding a Centrally Managed License in the NZ</a:t>
            </a:r>
          </a:p>
          <a:p>
            <a:pPr>
              <a:lnSpc>
                <a:spcPct val="90000"/>
              </a:lnSpc>
            </a:pPr>
            <a:r>
              <a:rPr lang="en-US" sz="2000" dirty="0"/>
              <a:t>Manually distributing the shared license to Member Institutions</a:t>
            </a:r>
          </a:p>
          <a:p>
            <a:pPr>
              <a:lnSpc>
                <a:spcPct val="90000"/>
              </a:lnSpc>
            </a:pPr>
            <a:r>
              <a:rPr lang="en-US" sz="2000" dirty="0"/>
              <a:t>Viewing the shared license in the Member Institution</a:t>
            </a:r>
          </a:p>
          <a:p>
            <a:pPr>
              <a:lnSpc>
                <a:spcPct val="90000"/>
              </a:lnSpc>
            </a:pPr>
            <a:r>
              <a:rPr lang="en-US" sz="2000" dirty="0"/>
              <a:t>Automatically distributing the shared license to Member Institutions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BB397-708A-D851-ACF1-7D1987B7539D}"/>
              </a:ext>
            </a:extLst>
          </p:cNvPr>
          <p:cNvPicPr>
            <a:picLocks noChangeAspect="1"/>
          </p:cNvPicPr>
          <p:nvPr/>
        </p:nvPicPr>
        <p:blipFill>
          <a:blip r:embed="rId2"/>
          <a:stretch>
            <a:fillRect/>
          </a:stretch>
        </p:blipFill>
        <p:spPr>
          <a:xfrm>
            <a:off x="0" y="1457076"/>
            <a:ext cx="9144000" cy="2914874"/>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31543"/>
          </a:xfrm>
        </p:spPr>
        <p:txBody>
          <a:bodyPr>
            <a:noAutofit/>
          </a:bodyPr>
          <a:lstStyle/>
          <a:p>
            <a:pPr marL="342900" indent="-342900">
              <a:buFont typeface="Arial" panose="020B0604020202020204" pitchFamily="34" charset="0"/>
              <a:buChar char="•"/>
            </a:pPr>
            <a:r>
              <a:rPr lang="en-US" sz="2000" dirty="0"/>
              <a:t>Select Confirm in the confirmation dialog box. </a:t>
            </a:r>
          </a:p>
        </p:txBody>
      </p:sp>
      <p:sp>
        <p:nvSpPr>
          <p:cNvPr id="7" name="Rectangle 6">
            <a:extLst>
              <a:ext uri="{FF2B5EF4-FFF2-40B4-BE49-F238E27FC236}">
                <a16:creationId xmlns:a16="http://schemas.microsoft.com/office/drawing/2014/main" id="{6E5B2FD8-38D0-E062-83F9-14A840BA996B}"/>
              </a:ext>
            </a:extLst>
          </p:cNvPr>
          <p:cNvSpPr/>
          <p:nvPr/>
        </p:nvSpPr>
        <p:spPr>
          <a:xfrm>
            <a:off x="6701504" y="2571750"/>
            <a:ext cx="50405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595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8BB643-58BA-1768-EB93-D55A3E06DDAE}"/>
              </a:ext>
            </a:extLst>
          </p:cNvPr>
          <p:cNvPicPr>
            <a:picLocks noChangeAspect="1"/>
          </p:cNvPicPr>
          <p:nvPr/>
        </p:nvPicPr>
        <p:blipFill>
          <a:blip r:embed="rId2"/>
          <a:stretch>
            <a:fillRect/>
          </a:stretch>
        </p:blipFill>
        <p:spPr>
          <a:xfrm>
            <a:off x="0" y="1806337"/>
            <a:ext cx="9144000" cy="153082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31543"/>
          </a:xfrm>
        </p:spPr>
        <p:txBody>
          <a:bodyPr>
            <a:noAutofit/>
          </a:bodyPr>
          <a:lstStyle/>
          <a:p>
            <a:pPr marL="342900" indent="-342900">
              <a:buFont typeface="Arial" panose="020B0604020202020204" pitchFamily="34" charset="0"/>
              <a:buChar char="•"/>
            </a:pPr>
            <a:r>
              <a:rPr lang="en-US" sz="2000" dirty="0"/>
              <a:t>The “Distribute license job” runs.</a:t>
            </a:r>
          </a:p>
        </p:txBody>
      </p:sp>
      <p:sp>
        <p:nvSpPr>
          <p:cNvPr id="10" name="Rectangle 9">
            <a:extLst>
              <a:ext uri="{FF2B5EF4-FFF2-40B4-BE49-F238E27FC236}">
                <a16:creationId xmlns:a16="http://schemas.microsoft.com/office/drawing/2014/main" id="{50F96EBC-D2C7-0A88-AF36-0F8AF193A117}"/>
              </a:ext>
            </a:extLst>
          </p:cNvPr>
          <p:cNvSpPr/>
          <p:nvPr/>
        </p:nvSpPr>
        <p:spPr>
          <a:xfrm>
            <a:off x="7812360" y="1995686"/>
            <a:ext cx="125963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3DA6523-5035-E01D-F117-A3B77ED57E39}"/>
              </a:ext>
            </a:extLst>
          </p:cNvPr>
          <p:cNvPicPr>
            <a:picLocks noChangeAspect="1"/>
          </p:cNvPicPr>
          <p:nvPr/>
        </p:nvPicPr>
        <p:blipFill>
          <a:blip r:embed="rId2"/>
          <a:stretch>
            <a:fillRect/>
          </a:stretch>
        </p:blipFill>
        <p:spPr>
          <a:xfrm>
            <a:off x="36004" y="1775042"/>
            <a:ext cx="9144000" cy="3170342"/>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pPr marL="342900" indent="-342900">
              <a:buFont typeface="Arial" panose="020B0604020202020204" pitchFamily="34" charset="0"/>
              <a:buChar char="•"/>
            </a:pPr>
            <a:r>
              <a:rPr lang="en-US" sz="2000" dirty="0"/>
              <a:t>Here in “Monitor Jobs we see that “Distribute network Acquisition changes to members” has run.  This includes the “Distribute license job” which we ran manually.</a:t>
            </a:r>
          </a:p>
        </p:txBody>
      </p:sp>
      <p:sp>
        <p:nvSpPr>
          <p:cNvPr id="11" name="Rectangle 10">
            <a:extLst>
              <a:ext uri="{FF2B5EF4-FFF2-40B4-BE49-F238E27FC236}">
                <a16:creationId xmlns:a16="http://schemas.microsoft.com/office/drawing/2014/main" id="{0001F796-D3FC-0730-9734-789165433A3B}"/>
              </a:ext>
            </a:extLst>
          </p:cNvPr>
          <p:cNvSpPr/>
          <p:nvPr/>
        </p:nvSpPr>
        <p:spPr>
          <a:xfrm>
            <a:off x="354264" y="3808430"/>
            <a:ext cx="1872208" cy="4195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D7846AA-408C-2136-6C37-F6D14C27C647}"/>
              </a:ext>
            </a:extLst>
          </p:cNvPr>
          <p:cNvSpPr/>
          <p:nvPr/>
        </p:nvSpPr>
        <p:spPr>
          <a:xfrm>
            <a:off x="7956376" y="4155926"/>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C0817E-81B2-308E-77FF-932228ECB84C}"/>
              </a:ext>
            </a:extLst>
          </p:cNvPr>
          <p:cNvSpPr txBox="1"/>
          <p:nvPr/>
        </p:nvSpPr>
        <p:spPr>
          <a:xfrm>
            <a:off x="5199000" y="4417395"/>
            <a:ext cx="1800200" cy="307777"/>
          </a:xfrm>
          <a:prstGeom prst="rect">
            <a:avLst/>
          </a:prstGeom>
          <a:solidFill>
            <a:srgbClr val="FFFF00"/>
          </a:solidFill>
          <a:ln>
            <a:solidFill>
              <a:schemeClr val="tx1"/>
            </a:solidFill>
          </a:ln>
        </p:spPr>
        <p:txBody>
          <a:bodyPr wrap="square" rtlCol="0">
            <a:spAutoFit/>
          </a:bodyPr>
          <a:lstStyle/>
          <a:p>
            <a:r>
              <a:rPr lang="en-US" sz="1400" dirty="0"/>
              <a:t>Let’s view the report</a:t>
            </a:r>
          </a:p>
        </p:txBody>
      </p:sp>
      <p:cxnSp>
        <p:nvCxnSpPr>
          <p:cNvPr id="18" name="Straight Arrow Connector 17">
            <a:extLst>
              <a:ext uri="{FF2B5EF4-FFF2-40B4-BE49-F238E27FC236}">
                <a16:creationId xmlns:a16="http://schemas.microsoft.com/office/drawing/2014/main" id="{68521D8F-D29D-2890-86E5-0B3E7D91FE7A}"/>
              </a:ext>
            </a:extLst>
          </p:cNvPr>
          <p:cNvCxnSpPr>
            <a:cxnSpLocks/>
          </p:cNvCxnSpPr>
          <p:nvPr/>
        </p:nvCxnSpPr>
        <p:spPr>
          <a:xfrm flipV="1">
            <a:off x="6999200" y="4299942"/>
            <a:ext cx="936104" cy="216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88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D89396-8DA6-F8E4-AD75-BDE8EF3E03FA}"/>
              </a:ext>
            </a:extLst>
          </p:cNvPr>
          <p:cNvPicPr>
            <a:picLocks noChangeAspect="1"/>
          </p:cNvPicPr>
          <p:nvPr/>
        </p:nvPicPr>
        <p:blipFill>
          <a:blip r:embed="rId2"/>
          <a:stretch>
            <a:fillRect/>
          </a:stretch>
        </p:blipFill>
        <p:spPr>
          <a:xfrm>
            <a:off x="0" y="1779662"/>
            <a:ext cx="9144000" cy="245556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pPr marL="342900" indent="-342900">
              <a:buFont typeface="Arial" panose="020B0604020202020204" pitchFamily="34" charset="0"/>
              <a:buChar char="•"/>
            </a:pPr>
            <a:r>
              <a:rPr lang="en-US" sz="2000" dirty="0"/>
              <a:t>Now we will see what happened in the job.</a:t>
            </a:r>
          </a:p>
        </p:txBody>
      </p:sp>
      <p:sp>
        <p:nvSpPr>
          <p:cNvPr id="16" name="Rectangle 15">
            <a:extLst>
              <a:ext uri="{FF2B5EF4-FFF2-40B4-BE49-F238E27FC236}">
                <a16:creationId xmlns:a16="http://schemas.microsoft.com/office/drawing/2014/main" id="{BD7846AA-408C-2136-6C37-F6D14C27C647}"/>
              </a:ext>
            </a:extLst>
          </p:cNvPr>
          <p:cNvSpPr/>
          <p:nvPr/>
        </p:nvSpPr>
        <p:spPr>
          <a:xfrm>
            <a:off x="7318716" y="3602914"/>
            <a:ext cx="1279956" cy="261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CC0817E-81B2-308E-77FF-932228ECB84C}"/>
              </a:ext>
            </a:extLst>
          </p:cNvPr>
          <p:cNvSpPr txBox="1"/>
          <p:nvPr/>
        </p:nvSpPr>
        <p:spPr>
          <a:xfrm>
            <a:off x="3779912" y="3864383"/>
            <a:ext cx="2592288" cy="738664"/>
          </a:xfrm>
          <a:prstGeom prst="rect">
            <a:avLst/>
          </a:prstGeom>
          <a:solidFill>
            <a:srgbClr val="FFFF00"/>
          </a:solidFill>
          <a:ln>
            <a:solidFill>
              <a:schemeClr val="tx1"/>
            </a:solidFill>
          </a:ln>
        </p:spPr>
        <p:txBody>
          <a:bodyPr wrap="square" rtlCol="0">
            <a:spAutoFit/>
          </a:bodyPr>
          <a:lstStyle/>
          <a:p>
            <a:r>
              <a:rPr lang="en-US" sz="1400" dirty="0"/>
              <a:t>Let’s view the succeeded records for Member Institution “University of Knowledge”</a:t>
            </a:r>
          </a:p>
        </p:txBody>
      </p:sp>
      <p:cxnSp>
        <p:nvCxnSpPr>
          <p:cNvPr id="18" name="Straight Arrow Connector 17">
            <a:extLst>
              <a:ext uri="{FF2B5EF4-FFF2-40B4-BE49-F238E27FC236}">
                <a16:creationId xmlns:a16="http://schemas.microsoft.com/office/drawing/2014/main" id="{68521D8F-D29D-2890-86E5-0B3E7D91FE7A}"/>
              </a:ext>
            </a:extLst>
          </p:cNvPr>
          <p:cNvCxnSpPr>
            <a:cxnSpLocks/>
          </p:cNvCxnSpPr>
          <p:nvPr/>
        </p:nvCxnSpPr>
        <p:spPr>
          <a:xfrm flipV="1">
            <a:off x="6372200" y="3746930"/>
            <a:ext cx="936104" cy="2168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1131AAA-04D1-4BB8-DC21-E827CCB3BB71}"/>
              </a:ext>
            </a:extLst>
          </p:cNvPr>
          <p:cNvSpPr/>
          <p:nvPr/>
        </p:nvSpPr>
        <p:spPr>
          <a:xfrm>
            <a:off x="1907704" y="3102370"/>
            <a:ext cx="1279956" cy="261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76A77E-DFFC-996A-C0DD-4CCA5206F9A7}"/>
              </a:ext>
            </a:extLst>
          </p:cNvPr>
          <p:cNvSpPr/>
          <p:nvPr/>
        </p:nvSpPr>
        <p:spPr>
          <a:xfrm>
            <a:off x="8293364" y="3092918"/>
            <a:ext cx="343852" cy="261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83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626A7-0495-16B7-E0AE-87060447C3D2}"/>
              </a:ext>
            </a:extLst>
          </p:cNvPr>
          <p:cNvPicPr>
            <a:picLocks noChangeAspect="1"/>
          </p:cNvPicPr>
          <p:nvPr/>
        </p:nvPicPr>
        <p:blipFill>
          <a:blip r:embed="rId2"/>
          <a:stretch>
            <a:fillRect/>
          </a:stretch>
        </p:blipFill>
        <p:spPr>
          <a:xfrm>
            <a:off x="0" y="2045729"/>
            <a:ext cx="9144000" cy="196618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pPr marL="342900" indent="-342900">
              <a:buFont typeface="Arial" panose="020B0604020202020204" pitchFamily="34" charset="0"/>
              <a:buChar char="•"/>
            </a:pPr>
            <a:r>
              <a:rPr lang="en-US" sz="2000" dirty="0"/>
              <a:t>We see that the job created one license</a:t>
            </a:r>
          </a:p>
        </p:txBody>
      </p:sp>
      <p:sp>
        <p:nvSpPr>
          <p:cNvPr id="17" name="TextBox 16">
            <a:extLst>
              <a:ext uri="{FF2B5EF4-FFF2-40B4-BE49-F238E27FC236}">
                <a16:creationId xmlns:a16="http://schemas.microsoft.com/office/drawing/2014/main" id="{ECC0817E-81B2-308E-77FF-932228ECB84C}"/>
              </a:ext>
            </a:extLst>
          </p:cNvPr>
          <p:cNvSpPr txBox="1"/>
          <p:nvPr/>
        </p:nvSpPr>
        <p:spPr>
          <a:xfrm>
            <a:off x="3779912" y="3864383"/>
            <a:ext cx="1512168" cy="307777"/>
          </a:xfrm>
          <a:prstGeom prst="rect">
            <a:avLst/>
          </a:prstGeom>
          <a:solidFill>
            <a:srgbClr val="FFFF00"/>
          </a:solidFill>
          <a:ln>
            <a:solidFill>
              <a:schemeClr val="tx1"/>
            </a:solidFill>
          </a:ln>
        </p:spPr>
        <p:txBody>
          <a:bodyPr wrap="square" rtlCol="0">
            <a:spAutoFit/>
          </a:bodyPr>
          <a:lstStyle/>
          <a:p>
            <a:r>
              <a:rPr lang="en-US" sz="1400" dirty="0"/>
              <a:t>We will click here</a:t>
            </a:r>
          </a:p>
        </p:txBody>
      </p:sp>
      <p:cxnSp>
        <p:nvCxnSpPr>
          <p:cNvPr id="18" name="Straight Arrow Connector 17">
            <a:extLst>
              <a:ext uri="{FF2B5EF4-FFF2-40B4-BE49-F238E27FC236}">
                <a16:creationId xmlns:a16="http://schemas.microsoft.com/office/drawing/2014/main" id="{68521D8F-D29D-2890-86E5-0B3E7D91FE7A}"/>
              </a:ext>
            </a:extLst>
          </p:cNvPr>
          <p:cNvCxnSpPr>
            <a:cxnSpLocks/>
          </p:cNvCxnSpPr>
          <p:nvPr/>
        </p:nvCxnSpPr>
        <p:spPr>
          <a:xfrm flipH="1" flipV="1">
            <a:off x="2339752" y="3267752"/>
            <a:ext cx="1440160" cy="596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1131AAA-04D1-4BB8-DC21-E827CCB3BB71}"/>
              </a:ext>
            </a:extLst>
          </p:cNvPr>
          <p:cNvSpPr/>
          <p:nvPr/>
        </p:nvSpPr>
        <p:spPr>
          <a:xfrm>
            <a:off x="1259632" y="3097066"/>
            <a:ext cx="1008112" cy="2573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17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8BB38F-8AE8-BCA5-0389-6EBA9B393A6B}"/>
              </a:ext>
            </a:extLst>
          </p:cNvPr>
          <p:cNvPicPr>
            <a:picLocks noChangeAspect="1"/>
          </p:cNvPicPr>
          <p:nvPr/>
        </p:nvPicPr>
        <p:blipFill>
          <a:blip r:embed="rId2"/>
          <a:stretch>
            <a:fillRect/>
          </a:stretch>
        </p:blipFill>
        <p:spPr>
          <a:xfrm>
            <a:off x="0" y="1867882"/>
            <a:ext cx="9144000" cy="140773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08111"/>
          </a:xfrm>
        </p:spPr>
        <p:txBody>
          <a:bodyPr>
            <a:noAutofit/>
          </a:bodyPr>
          <a:lstStyle/>
          <a:p>
            <a:pPr marL="342900" indent="-342900">
              <a:buFont typeface="Arial" panose="020B0604020202020204" pitchFamily="34" charset="0"/>
              <a:buChar char="•"/>
            </a:pPr>
            <a:r>
              <a:rPr lang="en-US" sz="2000" dirty="0"/>
              <a:t>We see from the job that the license “Taipei Electronic Resources Ltd.” was created in the member institutions.</a:t>
            </a:r>
          </a:p>
        </p:txBody>
      </p:sp>
      <p:sp>
        <p:nvSpPr>
          <p:cNvPr id="6" name="Rectangle 5">
            <a:extLst>
              <a:ext uri="{FF2B5EF4-FFF2-40B4-BE49-F238E27FC236}">
                <a16:creationId xmlns:a16="http://schemas.microsoft.com/office/drawing/2014/main" id="{01131AAA-04D1-4BB8-DC21-E827CCB3BB71}"/>
              </a:ext>
            </a:extLst>
          </p:cNvPr>
          <p:cNvSpPr/>
          <p:nvPr/>
        </p:nvSpPr>
        <p:spPr>
          <a:xfrm>
            <a:off x="6084168" y="2872404"/>
            <a:ext cx="2736304" cy="3953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32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23529" y="3319778"/>
            <a:ext cx="8568952" cy="1240583"/>
          </a:xfrm>
        </p:spPr>
        <p:txBody>
          <a:bodyPr/>
          <a:lstStyle/>
          <a:p>
            <a:pPr algn="ctr"/>
            <a:r>
              <a:rPr lang="en-US" dirty="0"/>
              <a:t>Viewing the shared license in the Member Institution</a:t>
            </a:r>
          </a:p>
        </p:txBody>
      </p:sp>
    </p:spTree>
    <p:extLst>
      <p:ext uri="{BB962C8B-B14F-4D97-AF65-F5344CB8AC3E}">
        <p14:creationId xmlns:p14="http://schemas.microsoft.com/office/powerpoint/2010/main" val="732818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A6B20A-7E5D-CC67-F440-37CFD17017F5}"/>
              </a:ext>
            </a:extLst>
          </p:cNvPr>
          <p:cNvPicPr>
            <a:picLocks noChangeAspect="1"/>
          </p:cNvPicPr>
          <p:nvPr/>
        </p:nvPicPr>
        <p:blipFill>
          <a:blip r:embed="rId2"/>
          <a:stretch>
            <a:fillRect/>
          </a:stretch>
        </p:blipFill>
        <p:spPr>
          <a:xfrm>
            <a:off x="0" y="1665976"/>
            <a:ext cx="9144000" cy="181154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20077"/>
          </a:xfrm>
        </p:spPr>
        <p:txBody>
          <a:bodyPr>
            <a:noAutofit/>
          </a:bodyPr>
          <a:lstStyle/>
          <a:p>
            <a:pPr marL="342900" indent="-342900">
              <a:buFont typeface="Arial" panose="020B0604020202020204" pitchFamily="34" charset="0"/>
              <a:buChar char="•"/>
            </a:pPr>
            <a:r>
              <a:rPr lang="en-US" sz="2000" dirty="0"/>
              <a:t>Here is the shared license “Taipei Electronic Resources Ltd.” in Member Institution “University of Knowledge”</a:t>
            </a:r>
          </a:p>
          <a:p>
            <a:endParaRPr lang="en-US" sz="2000" dirty="0"/>
          </a:p>
        </p:txBody>
      </p:sp>
      <p:sp>
        <p:nvSpPr>
          <p:cNvPr id="6" name="Rectangle 5">
            <a:extLst>
              <a:ext uri="{FF2B5EF4-FFF2-40B4-BE49-F238E27FC236}">
                <a16:creationId xmlns:a16="http://schemas.microsoft.com/office/drawing/2014/main" id="{458F7A4F-3FF5-CA28-A13F-B5BA379315C5}"/>
              </a:ext>
            </a:extLst>
          </p:cNvPr>
          <p:cNvSpPr/>
          <p:nvPr/>
        </p:nvSpPr>
        <p:spPr>
          <a:xfrm>
            <a:off x="18840" y="1665976"/>
            <a:ext cx="520712" cy="3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C6BBE6-A06E-F09A-B147-DC4CDFD3A761}"/>
              </a:ext>
            </a:extLst>
          </p:cNvPr>
          <p:cNvSpPr/>
          <p:nvPr/>
        </p:nvSpPr>
        <p:spPr>
          <a:xfrm>
            <a:off x="1259632" y="3132649"/>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2EF1E-42FF-85FC-D87F-868A68FE44FE}"/>
              </a:ext>
            </a:extLst>
          </p:cNvPr>
          <p:cNvSpPr/>
          <p:nvPr/>
        </p:nvSpPr>
        <p:spPr>
          <a:xfrm>
            <a:off x="862177" y="3132649"/>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9960CE-E98F-F2BE-E864-737D9C8B4C6F}"/>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“University of Knowledge”</a:t>
            </a:r>
          </a:p>
        </p:txBody>
      </p:sp>
      <p:cxnSp>
        <p:nvCxnSpPr>
          <p:cNvPr id="11" name="Straight Arrow Connector 10">
            <a:extLst>
              <a:ext uri="{FF2B5EF4-FFF2-40B4-BE49-F238E27FC236}">
                <a16:creationId xmlns:a16="http://schemas.microsoft.com/office/drawing/2014/main" id="{0FB2F8C9-874D-1233-CF8B-E45F3DB19BC8}"/>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8D474D-4334-C470-2884-E5E03EBAAA74}"/>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4" name="Straight Arrow Connector 13">
            <a:extLst>
              <a:ext uri="{FF2B5EF4-FFF2-40B4-BE49-F238E27FC236}">
                <a16:creationId xmlns:a16="http://schemas.microsoft.com/office/drawing/2014/main" id="{94872CD4-4199-0A91-2ED2-F36A71D470A7}"/>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54F98D-7B19-423D-6636-4A5894613093}"/>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660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CE5021A-B71F-3BCA-5CA2-2F046A65C2F8}"/>
              </a:ext>
            </a:extLst>
          </p:cNvPr>
          <p:cNvPicPr>
            <a:picLocks noChangeAspect="1"/>
          </p:cNvPicPr>
          <p:nvPr/>
        </p:nvPicPr>
        <p:blipFill>
          <a:blip r:embed="rId2"/>
          <a:stretch>
            <a:fillRect/>
          </a:stretch>
        </p:blipFill>
        <p:spPr>
          <a:xfrm>
            <a:off x="0" y="1687868"/>
            <a:ext cx="9144000" cy="176776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20077"/>
          </a:xfrm>
        </p:spPr>
        <p:txBody>
          <a:bodyPr>
            <a:noAutofit/>
          </a:bodyPr>
          <a:lstStyle/>
          <a:p>
            <a:pPr marL="342900" indent="-342900">
              <a:buFont typeface="Arial" panose="020B0604020202020204" pitchFamily="34" charset="0"/>
              <a:buChar char="•"/>
            </a:pPr>
            <a:r>
              <a:rPr lang="en-US" sz="2000" dirty="0"/>
              <a:t>Here is the shared license “Taipei Electronic Resources Ltd.” in Member Institution “Alma University”</a:t>
            </a:r>
          </a:p>
          <a:p>
            <a:endParaRPr lang="en-US" sz="2000" dirty="0"/>
          </a:p>
        </p:txBody>
      </p:sp>
      <p:sp>
        <p:nvSpPr>
          <p:cNvPr id="6" name="Rectangle 5">
            <a:extLst>
              <a:ext uri="{FF2B5EF4-FFF2-40B4-BE49-F238E27FC236}">
                <a16:creationId xmlns:a16="http://schemas.microsoft.com/office/drawing/2014/main" id="{458F7A4F-3FF5-CA28-A13F-B5BA379315C5}"/>
              </a:ext>
            </a:extLst>
          </p:cNvPr>
          <p:cNvSpPr/>
          <p:nvPr/>
        </p:nvSpPr>
        <p:spPr>
          <a:xfrm>
            <a:off x="18840" y="1665976"/>
            <a:ext cx="520712" cy="3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C6BBE6-A06E-F09A-B147-DC4CDFD3A761}"/>
              </a:ext>
            </a:extLst>
          </p:cNvPr>
          <p:cNvSpPr/>
          <p:nvPr/>
        </p:nvSpPr>
        <p:spPr>
          <a:xfrm>
            <a:off x="1259632" y="3132649"/>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2EF1E-42FF-85FC-D87F-868A68FE44FE}"/>
              </a:ext>
            </a:extLst>
          </p:cNvPr>
          <p:cNvSpPr/>
          <p:nvPr/>
        </p:nvSpPr>
        <p:spPr>
          <a:xfrm>
            <a:off x="862177" y="3132649"/>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9960CE-E98F-F2BE-E864-737D9C8B4C6F}"/>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“Alma University”</a:t>
            </a:r>
          </a:p>
        </p:txBody>
      </p:sp>
      <p:cxnSp>
        <p:nvCxnSpPr>
          <p:cNvPr id="11" name="Straight Arrow Connector 10">
            <a:extLst>
              <a:ext uri="{FF2B5EF4-FFF2-40B4-BE49-F238E27FC236}">
                <a16:creationId xmlns:a16="http://schemas.microsoft.com/office/drawing/2014/main" id="{0FB2F8C9-874D-1233-CF8B-E45F3DB19BC8}"/>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8D474D-4334-C470-2884-E5E03EBAAA74}"/>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4" name="Straight Arrow Connector 13">
            <a:extLst>
              <a:ext uri="{FF2B5EF4-FFF2-40B4-BE49-F238E27FC236}">
                <a16:creationId xmlns:a16="http://schemas.microsoft.com/office/drawing/2014/main" id="{94872CD4-4199-0A91-2ED2-F36A71D470A7}"/>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54F98D-7B19-423D-6636-4A5894613093}"/>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262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AF3C83-7068-D33F-BDFC-59E903CA2947}"/>
              </a:ext>
            </a:extLst>
          </p:cNvPr>
          <p:cNvPicPr>
            <a:picLocks noChangeAspect="1"/>
          </p:cNvPicPr>
          <p:nvPr/>
        </p:nvPicPr>
        <p:blipFill>
          <a:blip r:embed="rId2"/>
          <a:stretch>
            <a:fillRect/>
          </a:stretch>
        </p:blipFill>
        <p:spPr>
          <a:xfrm>
            <a:off x="0" y="1676412"/>
            <a:ext cx="9144000" cy="179067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2"/>
            <a:ext cx="8424936" cy="720077"/>
          </a:xfrm>
        </p:spPr>
        <p:txBody>
          <a:bodyPr>
            <a:noAutofit/>
          </a:bodyPr>
          <a:lstStyle/>
          <a:p>
            <a:pPr marL="342900" indent="-342900">
              <a:buFont typeface="Arial" panose="020B0604020202020204" pitchFamily="34" charset="0"/>
              <a:buChar char="•"/>
            </a:pPr>
            <a:r>
              <a:rPr lang="en-US" sz="2000" dirty="0"/>
              <a:t>Here is the shared license “Taipei Electronic Resources Ltd.” in Member Institution “Open University”</a:t>
            </a:r>
          </a:p>
          <a:p>
            <a:endParaRPr lang="en-US" sz="2000" dirty="0"/>
          </a:p>
        </p:txBody>
      </p:sp>
      <p:sp>
        <p:nvSpPr>
          <p:cNvPr id="6" name="Rectangle 5">
            <a:extLst>
              <a:ext uri="{FF2B5EF4-FFF2-40B4-BE49-F238E27FC236}">
                <a16:creationId xmlns:a16="http://schemas.microsoft.com/office/drawing/2014/main" id="{458F7A4F-3FF5-CA28-A13F-B5BA379315C5}"/>
              </a:ext>
            </a:extLst>
          </p:cNvPr>
          <p:cNvSpPr/>
          <p:nvPr/>
        </p:nvSpPr>
        <p:spPr>
          <a:xfrm>
            <a:off x="18840" y="1665976"/>
            <a:ext cx="520712" cy="3297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C6BBE6-A06E-F09A-B147-DC4CDFD3A761}"/>
              </a:ext>
            </a:extLst>
          </p:cNvPr>
          <p:cNvSpPr/>
          <p:nvPr/>
        </p:nvSpPr>
        <p:spPr>
          <a:xfrm>
            <a:off x="1259632" y="3132649"/>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2EF1E-42FF-85FC-D87F-868A68FE44FE}"/>
              </a:ext>
            </a:extLst>
          </p:cNvPr>
          <p:cNvSpPr/>
          <p:nvPr/>
        </p:nvSpPr>
        <p:spPr>
          <a:xfrm>
            <a:off x="862177" y="3132649"/>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9960CE-E98F-F2BE-E864-737D9C8B4C6F}"/>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“University of Knowledge”</a:t>
            </a:r>
          </a:p>
        </p:txBody>
      </p:sp>
      <p:cxnSp>
        <p:nvCxnSpPr>
          <p:cNvPr id="11" name="Straight Arrow Connector 10">
            <a:extLst>
              <a:ext uri="{FF2B5EF4-FFF2-40B4-BE49-F238E27FC236}">
                <a16:creationId xmlns:a16="http://schemas.microsoft.com/office/drawing/2014/main" id="{0FB2F8C9-874D-1233-CF8B-E45F3DB19BC8}"/>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8D474D-4334-C470-2884-E5E03EBAAA74}"/>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4" name="Straight Arrow Connector 13">
            <a:extLst>
              <a:ext uri="{FF2B5EF4-FFF2-40B4-BE49-F238E27FC236}">
                <a16:creationId xmlns:a16="http://schemas.microsoft.com/office/drawing/2014/main" id="{94872CD4-4199-0A91-2ED2-F36A71D470A7}"/>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54F98D-7B19-423D-6636-4A5894613093}"/>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pPr algn="ctr"/>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720080"/>
          </a:xfrm>
        </p:spPr>
        <p:txBody>
          <a:bodyPr>
            <a:noAutofit/>
          </a:bodyPr>
          <a:lstStyle/>
          <a:p>
            <a:pPr marL="342900" indent="-342900">
              <a:buFont typeface="Arial" panose="020B0604020202020204" pitchFamily="34" charset="0"/>
              <a:buChar char="•"/>
            </a:pPr>
            <a:r>
              <a:rPr lang="en-US" sz="1800" dirty="0"/>
              <a:t>Because this is a shared license from the Network Zone in the Member Institution it can be viewed but not edited.</a:t>
            </a:r>
          </a:p>
        </p:txBody>
      </p:sp>
      <p:pic>
        <p:nvPicPr>
          <p:cNvPr id="5" name="Picture 4">
            <a:extLst>
              <a:ext uri="{FF2B5EF4-FFF2-40B4-BE49-F238E27FC236}">
                <a16:creationId xmlns:a16="http://schemas.microsoft.com/office/drawing/2014/main" id="{61679CC5-C1A7-C298-1142-3FBC940AC5C6}"/>
              </a:ext>
            </a:extLst>
          </p:cNvPr>
          <p:cNvPicPr>
            <a:picLocks noChangeAspect="1"/>
          </p:cNvPicPr>
          <p:nvPr/>
        </p:nvPicPr>
        <p:blipFill>
          <a:blip r:embed="rId2"/>
          <a:stretch>
            <a:fillRect/>
          </a:stretch>
        </p:blipFill>
        <p:spPr>
          <a:xfrm>
            <a:off x="0" y="1629385"/>
            <a:ext cx="9144000" cy="2454533"/>
          </a:xfrm>
          <a:prstGeom prst="rect">
            <a:avLst/>
          </a:prstGeom>
          <a:ln>
            <a:solidFill>
              <a:schemeClr val="tx1"/>
            </a:solidFill>
          </a:ln>
        </p:spPr>
      </p:pic>
      <p:sp>
        <p:nvSpPr>
          <p:cNvPr id="6" name="Rectangle 5">
            <a:extLst>
              <a:ext uri="{FF2B5EF4-FFF2-40B4-BE49-F238E27FC236}">
                <a16:creationId xmlns:a16="http://schemas.microsoft.com/office/drawing/2014/main" id="{7D5109DA-AB92-8699-1401-D3DB5B9B509C}"/>
              </a:ext>
            </a:extLst>
          </p:cNvPr>
          <p:cNvSpPr/>
          <p:nvPr/>
        </p:nvSpPr>
        <p:spPr>
          <a:xfrm>
            <a:off x="8604448" y="3075806"/>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5A6B23-3CFF-1FC1-6A75-207164A4B725}"/>
              </a:ext>
            </a:extLst>
          </p:cNvPr>
          <p:cNvSpPr/>
          <p:nvPr/>
        </p:nvSpPr>
        <p:spPr>
          <a:xfrm>
            <a:off x="8028384" y="3363838"/>
            <a:ext cx="864096"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63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DE2570-FEDB-EF89-D6BA-37C95491E748}"/>
              </a:ext>
            </a:extLst>
          </p:cNvPr>
          <p:cNvPicPr>
            <a:picLocks noChangeAspect="1"/>
          </p:cNvPicPr>
          <p:nvPr/>
        </p:nvPicPr>
        <p:blipFill>
          <a:blip r:embed="rId2"/>
          <a:stretch>
            <a:fillRect/>
          </a:stretch>
        </p:blipFill>
        <p:spPr>
          <a:xfrm>
            <a:off x="0" y="1708942"/>
            <a:ext cx="9144000" cy="302304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720080"/>
          </a:xfrm>
        </p:spPr>
        <p:txBody>
          <a:bodyPr>
            <a:noAutofit/>
          </a:bodyPr>
          <a:lstStyle/>
          <a:p>
            <a:pPr marL="342900" indent="-342900">
              <a:buFont typeface="Arial" panose="020B0604020202020204" pitchFamily="34" charset="0"/>
              <a:buChar char="•"/>
            </a:pPr>
            <a:r>
              <a:rPr lang="en-US" sz="1800" dirty="0"/>
              <a:t>Licenses which are not shared can be edited (but shared licenses cannot be edited in the Member Institution)</a:t>
            </a:r>
          </a:p>
        </p:txBody>
      </p:sp>
      <p:sp>
        <p:nvSpPr>
          <p:cNvPr id="6" name="Rectangle 5">
            <a:extLst>
              <a:ext uri="{FF2B5EF4-FFF2-40B4-BE49-F238E27FC236}">
                <a16:creationId xmlns:a16="http://schemas.microsoft.com/office/drawing/2014/main" id="{7D5109DA-AB92-8699-1401-D3DB5B9B509C}"/>
              </a:ext>
            </a:extLst>
          </p:cNvPr>
          <p:cNvSpPr/>
          <p:nvPr/>
        </p:nvSpPr>
        <p:spPr>
          <a:xfrm>
            <a:off x="8626219" y="3148376"/>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5A6B23-3CFF-1FC1-6A75-207164A4B725}"/>
              </a:ext>
            </a:extLst>
          </p:cNvPr>
          <p:cNvSpPr/>
          <p:nvPr/>
        </p:nvSpPr>
        <p:spPr>
          <a:xfrm>
            <a:off x="8050155" y="3436408"/>
            <a:ext cx="864096" cy="215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D0AFD1-0434-37D5-84EF-3D7064567DA5}"/>
              </a:ext>
            </a:extLst>
          </p:cNvPr>
          <p:cNvSpPr/>
          <p:nvPr/>
        </p:nvSpPr>
        <p:spPr>
          <a:xfrm>
            <a:off x="899592" y="3148376"/>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0305D9-AABD-B2ED-E2AD-2B3846095215}"/>
              </a:ext>
            </a:extLst>
          </p:cNvPr>
          <p:cNvSpPr txBox="1"/>
          <p:nvPr/>
        </p:nvSpPr>
        <p:spPr>
          <a:xfrm>
            <a:off x="2657039" y="3565990"/>
            <a:ext cx="1763685" cy="738664"/>
          </a:xfrm>
          <a:prstGeom prst="rect">
            <a:avLst/>
          </a:prstGeom>
          <a:solidFill>
            <a:srgbClr val="FFFF00"/>
          </a:solidFill>
          <a:ln>
            <a:solidFill>
              <a:schemeClr val="tx1"/>
            </a:solidFill>
          </a:ln>
        </p:spPr>
        <p:txBody>
          <a:bodyPr wrap="square" rtlCol="0">
            <a:spAutoFit/>
          </a:bodyPr>
          <a:lstStyle/>
          <a:p>
            <a:r>
              <a:rPr lang="en-US" sz="1400" dirty="0"/>
              <a:t>This license is not shared, and thus can be edited</a:t>
            </a:r>
          </a:p>
        </p:txBody>
      </p:sp>
      <p:cxnSp>
        <p:nvCxnSpPr>
          <p:cNvPr id="14" name="Straight Arrow Connector 13">
            <a:extLst>
              <a:ext uri="{FF2B5EF4-FFF2-40B4-BE49-F238E27FC236}">
                <a16:creationId xmlns:a16="http://schemas.microsoft.com/office/drawing/2014/main" id="{935BD40D-0BCF-747D-66DC-794A8186D389}"/>
              </a:ext>
            </a:extLst>
          </p:cNvPr>
          <p:cNvCxnSpPr>
            <a:cxnSpLocks/>
          </p:cNvCxnSpPr>
          <p:nvPr/>
        </p:nvCxnSpPr>
        <p:spPr>
          <a:xfrm flipV="1">
            <a:off x="971600" y="3472944"/>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3CB114-740D-6EAC-DBF3-32708A10A2C4}"/>
              </a:ext>
            </a:extLst>
          </p:cNvPr>
          <p:cNvCxnSpPr>
            <a:cxnSpLocks/>
          </p:cNvCxnSpPr>
          <p:nvPr/>
        </p:nvCxnSpPr>
        <p:spPr>
          <a:xfrm flipH="1">
            <a:off x="964343" y="3935322"/>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0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2C433-7463-CDE0-ED19-C16AF7770502}"/>
              </a:ext>
            </a:extLst>
          </p:cNvPr>
          <p:cNvPicPr>
            <a:picLocks noChangeAspect="1"/>
          </p:cNvPicPr>
          <p:nvPr/>
        </p:nvPicPr>
        <p:blipFill>
          <a:blip r:embed="rId2"/>
          <a:stretch>
            <a:fillRect/>
          </a:stretch>
        </p:blipFill>
        <p:spPr>
          <a:xfrm>
            <a:off x="435424" y="1700213"/>
            <a:ext cx="8385048" cy="258204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720080"/>
          </a:xfrm>
        </p:spPr>
        <p:txBody>
          <a:bodyPr>
            <a:noAutofit/>
          </a:bodyPr>
          <a:lstStyle/>
          <a:p>
            <a:pPr marL="342900" indent="-342900">
              <a:buFont typeface="Arial" panose="020B0604020202020204" pitchFamily="34" charset="0"/>
              <a:buChar char="•"/>
            </a:pPr>
            <a:r>
              <a:rPr lang="en-US" sz="1800" dirty="0"/>
              <a:t>Here is the Summary tab of the shared license in the Member Institution “University of Knowledge” (all fields are greyed out because they cannot be edited)</a:t>
            </a:r>
          </a:p>
        </p:txBody>
      </p:sp>
      <p:sp>
        <p:nvSpPr>
          <p:cNvPr id="9" name="Rectangle 8">
            <a:extLst>
              <a:ext uri="{FF2B5EF4-FFF2-40B4-BE49-F238E27FC236}">
                <a16:creationId xmlns:a16="http://schemas.microsoft.com/office/drawing/2014/main" id="{A3D0AFD1-0434-37D5-84EF-3D7064567DA5}"/>
              </a:ext>
            </a:extLst>
          </p:cNvPr>
          <p:cNvSpPr/>
          <p:nvPr/>
        </p:nvSpPr>
        <p:spPr>
          <a:xfrm>
            <a:off x="971600" y="2281261"/>
            <a:ext cx="504056" cy="314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E67A2A-CA61-CB6D-1681-72C027B19130}"/>
              </a:ext>
            </a:extLst>
          </p:cNvPr>
          <p:cNvSpPr txBox="1"/>
          <p:nvPr/>
        </p:nvSpPr>
        <p:spPr>
          <a:xfrm>
            <a:off x="6516216" y="3507854"/>
            <a:ext cx="2304256" cy="1169551"/>
          </a:xfrm>
          <a:prstGeom prst="rect">
            <a:avLst/>
          </a:prstGeom>
          <a:solidFill>
            <a:srgbClr val="FFFF00"/>
          </a:solidFill>
          <a:ln>
            <a:solidFill>
              <a:schemeClr val="tx1"/>
            </a:solidFill>
          </a:ln>
        </p:spPr>
        <p:txBody>
          <a:bodyPr wrap="square" rtlCol="0">
            <a:spAutoFit/>
          </a:bodyPr>
          <a:lstStyle/>
          <a:p>
            <a:r>
              <a:rPr lang="en-US" sz="1400" dirty="0"/>
              <a:t>Here is the shared license in the Member Institution. This is the same data as we saw for this license in the Network Zone institution.</a:t>
            </a:r>
          </a:p>
        </p:txBody>
      </p:sp>
    </p:spTree>
    <p:extLst>
      <p:ext uri="{BB962C8B-B14F-4D97-AF65-F5344CB8AC3E}">
        <p14:creationId xmlns:p14="http://schemas.microsoft.com/office/powerpoint/2010/main" val="62499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0ECF0-6F48-AC1A-43EE-53C5E9602EEB}"/>
              </a:ext>
            </a:extLst>
          </p:cNvPr>
          <p:cNvPicPr>
            <a:picLocks noChangeAspect="1"/>
          </p:cNvPicPr>
          <p:nvPr/>
        </p:nvPicPr>
        <p:blipFill>
          <a:blip r:embed="rId2"/>
          <a:stretch>
            <a:fillRect/>
          </a:stretch>
        </p:blipFill>
        <p:spPr>
          <a:xfrm>
            <a:off x="323528" y="1462233"/>
            <a:ext cx="8388424" cy="321337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the shared license in the Member Institution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07504" y="699542"/>
            <a:ext cx="8712968" cy="720080"/>
          </a:xfrm>
        </p:spPr>
        <p:txBody>
          <a:bodyPr>
            <a:noAutofit/>
          </a:bodyPr>
          <a:lstStyle/>
          <a:p>
            <a:pPr marL="342900" indent="-342900">
              <a:buFont typeface="Arial" panose="020B0604020202020204" pitchFamily="34" charset="0"/>
              <a:buChar char="•"/>
            </a:pPr>
            <a:r>
              <a:rPr lang="en-US" sz="1800" dirty="0"/>
              <a:t>Here is the License Terms tab of the shared license in the Member Institution “University of Knowledge” (all fields are greyed out because they cannot be edited)</a:t>
            </a:r>
          </a:p>
        </p:txBody>
      </p:sp>
      <p:sp>
        <p:nvSpPr>
          <p:cNvPr id="9" name="Rectangle 8">
            <a:extLst>
              <a:ext uri="{FF2B5EF4-FFF2-40B4-BE49-F238E27FC236}">
                <a16:creationId xmlns:a16="http://schemas.microsoft.com/office/drawing/2014/main" id="{A3D0AFD1-0434-37D5-84EF-3D7064567DA5}"/>
              </a:ext>
            </a:extLst>
          </p:cNvPr>
          <p:cNvSpPr/>
          <p:nvPr/>
        </p:nvSpPr>
        <p:spPr>
          <a:xfrm>
            <a:off x="1403648" y="2067694"/>
            <a:ext cx="648072" cy="2627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FE67A2A-CA61-CB6D-1681-72C027B19130}"/>
              </a:ext>
            </a:extLst>
          </p:cNvPr>
          <p:cNvSpPr txBox="1"/>
          <p:nvPr/>
        </p:nvSpPr>
        <p:spPr>
          <a:xfrm>
            <a:off x="6516216" y="3507854"/>
            <a:ext cx="2304256" cy="738664"/>
          </a:xfrm>
          <a:prstGeom prst="rect">
            <a:avLst/>
          </a:prstGeom>
          <a:solidFill>
            <a:srgbClr val="FFFF00"/>
          </a:solidFill>
          <a:ln>
            <a:solidFill>
              <a:schemeClr val="tx1"/>
            </a:solidFill>
          </a:ln>
        </p:spPr>
        <p:txBody>
          <a:bodyPr wrap="square" rtlCol="0">
            <a:spAutoFit/>
          </a:bodyPr>
          <a:lstStyle/>
          <a:p>
            <a:r>
              <a:rPr lang="en-US" sz="1400" dirty="0"/>
              <a:t>This is the same data as we saw for this license in the Network Zone institution.</a:t>
            </a:r>
          </a:p>
        </p:txBody>
      </p:sp>
    </p:spTree>
    <p:extLst>
      <p:ext uri="{BB962C8B-B14F-4D97-AF65-F5344CB8AC3E}">
        <p14:creationId xmlns:p14="http://schemas.microsoft.com/office/powerpoint/2010/main" val="2140057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pPr algn="ctr"/>
            <a:r>
              <a:rPr lang="en-US" sz="2400" dirty="0"/>
              <a:t>Automatically distributing the shared license to Member Institutions</a:t>
            </a:r>
          </a:p>
        </p:txBody>
      </p:sp>
    </p:spTree>
    <p:extLst>
      <p:ext uri="{BB962C8B-B14F-4D97-AF65-F5344CB8AC3E}">
        <p14:creationId xmlns:p14="http://schemas.microsoft.com/office/powerpoint/2010/main" val="2366605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In order to be able to distribute the licenses automatically (not manually as we previously did) via the job “Distribute network Acquisition changes to members”, the </a:t>
            </a:r>
            <a:r>
              <a:rPr lang="en-US" sz="2000" dirty="0" err="1"/>
              <a:t>acq_distribution_job</a:t>
            </a:r>
            <a:r>
              <a:rPr lang="en-US" sz="2000" dirty="0"/>
              <a:t> parameter must be set to “true”</a:t>
            </a:r>
          </a:p>
          <a:p>
            <a:pPr marL="342900" indent="-342900">
              <a:buFont typeface="Arial" panose="020B0604020202020204" pitchFamily="34" charset="0"/>
              <a:buChar char="•"/>
            </a:pPr>
            <a:r>
              <a:rPr lang="en-US" sz="2000" dirty="0"/>
              <a:t>This is accessed at “Configuration &gt; Acquisitions &gt; General &gt; Other Settings” </a:t>
            </a:r>
          </a:p>
        </p:txBody>
      </p:sp>
      <p:pic>
        <p:nvPicPr>
          <p:cNvPr id="5" name="Picture 4">
            <a:extLst>
              <a:ext uri="{FF2B5EF4-FFF2-40B4-BE49-F238E27FC236}">
                <a16:creationId xmlns:a16="http://schemas.microsoft.com/office/drawing/2014/main" id="{C12B1F20-A0A5-0DFB-1104-52EF70272E63}"/>
              </a:ext>
            </a:extLst>
          </p:cNvPr>
          <p:cNvPicPr>
            <a:picLocks noChangeAspect="1"/>
          </p:cNvPicPr>
          <p:nvPr/>
        </p:nvPicPr>
        <p:blipFill>
          <a:blip r:embed="rId2"/>
          <a:stretch>
            <a:fillRect/>
          </a:stretch>
        </p:blipFill>
        <p:spPr>
          <a:xfrm>
            <a:off x="1585912" y="2376487"/>
            <a:ext cx="5972175" cy="390525"/>
          </a:xfrm>
          <a:prstGeom prst="rect">
            <a:avLst/>
          </a:prstGeom>
          <a:ln>
            <a:solidFill>
              <a:schemeClr val="accent1"/>
            </a:solidFill>
          </a:ln>
        </p:spPr>
      </p:pic>
    </p:spTree>
    <p:extLst>
      <p:ext uri="{BB962C8B-B14F-4D97-AF65-F5344CB8AC3E}">
        <p14:creationId xmlns:p14="http://schemas.microsoft.com/office/powerpoint/2010/main" val="749720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When the </a:t>
            </a:r>
            <a:r>
              <a:rPr lang="en-US" sz="2000" dirty="0" err="1"/>
              <a:t>acq_distribution_job</a:t>
            </a:r>
            <a:r>
              <a:rPr lang="en-US" sz="2000" dirty="0"/>
              <a:t> parameter is set to “true” the job “Distribute network Acquisition changes to members” will be active and run daily.</a:t>
            </a:r>
          </a:p>
          <a:p>
            <a:pPr marL="342900" indent="-342900">
              <a:buFont typeface="Arial" panose="020B0604020202020204" pitchFamily="34" charset="0"/>
              <a:buChar char="•"/>
            </a:pPr>
            <a:r>
              <a:rPr lang="en-US" sz="2000" dirty="0"/>
              <a:t>This can be seen at “Admin &gt; Manage Jobs and Sets &gt; Monitor Jobs”</a:t>
            </a:r>
          </a:p>
        </p:txBody>
      </p:sp>
      <p:pic>
        <p:nvPicPr>
          <p:cNvPr id="6" name="Picture 5">
            <a:extLst>
              <a:ext uri="{FF2B5EF4-FFF2-40B4-BE49-F238E27FC236}">
                <a16:creationId xmlns:a16="http://schemas.microsoft.com/office/drawing/2014/main" id="{A676DA9C-2134-CCFB-3B2F-FB5DB6A4BE92}"/>
              </a:ext>
            </a:extLst>
          </p:cNvPr>
          <p:cNvPicPr>
            <a:picLocks noChangeAspect="1"/>
          </p:cNvPicPr>
          <p:nvPr/>
        </p:nvPicPr>
        <p:blipFill>
          <a:blip r:embed="rId2"/>
          <a:stretch>
            <a:fillRect/>
          </a:stretch>
        </p:blipFill>
        <p:spPr>
          <a:xfrm>
            <a:off x="3288559" y="2336782"/>
            <a:ext cx="2638889" cy="2397050"/>
          </a:xfrm>
          <a:prstGeom prst="rect">
            <a:avLst/>
          </a:prstGeom>
          <a:ln>
            <a:solidFill>
              <a:schemeClr val="accent1"/>
            </a:solidFill>
          </a:ln>
        </p:spPr>
      </p:pic>
      <p:sp>
        <p:nvSpPr>
          <p:cNvPr id="7" name="Rectangle 6">
            <a:extLst>
              <a:ext uri="{FF2B5EF4-FFF2-40B4-BE49-F238E27FC236}">
                <a16:creationId xmlns:a16="http://schemas.microsoft.com/office/drawing/2014/main" id="{5A5DDF37-4941-3B10-3C7C-BA4D30412D70}"/>
              </a:ext>
            </a:extLst>
          </p:cNvPr>
          <p:cNvSpPr/>
          <p:nvPr/>
        </p:nvSpPr>
        <p:spPr>
          <a:xfrm>
            <a:off x="3275856" y="2787774"/>
            <a:ext cx="64807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B1D2D9-EAD2-D30E-305A-5D30EC02AF4B}"/>
              </a:ext>
            </a:extLst>
          </p:cNvPr>
          <p:cNvSpPr/>
          <p:nvPr/>
        </p:nvSpPr>
        <p:spPr>
          <a:xfrm>
            <a:off x="4139952" y="4155926"/>
            <a:ext cx="79208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60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4FCB5E-7C70-26CC-D428-431420C8B19C}"/>
              </a:ext>
            </a:extLst>
          </p:cNvPr>
          <p:cNvPicPr>
            <a:picLocks noChangeAspect="1"/>
          </p:cNvPicPr>
          <p:nvPr/>
        </p:nvPicPr>
        <p:blipFill>
          <a:blip r:embed="rId2"/>
          <a:stretch>
            <a:fillRect/>
          </a:stretch>
        </p:blipFill>
        <p:spPr>
          <a:xfrm>
            <a:off x="624837" y="618547"/>
            <a:ext cx="7884368" cy="407525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8" name="Rectangle 7">
            <a:extLst>
              <a:ext uri="{FF2B5EF4-FFF2-40B4-BE49-F238E27FC236}">
                <a16:creationId xmlns:a16="http://schemas.microsoft.com/office/drawing/2014/main" id="{9B7C8EB9-D063-9101-149C-69A084020ACE}"/>
              </a:ext>
            </a:extLst>
          </p:cNvPr>
          <p:cNvSpPr/>
          <p:nvPr/>
        </p:nvSpPr>
        <p:spPr>
          <a:xfrm>
            <a:off x="634794" y="618547"/>
            <a:ext cx="768853" cy="27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8ADD8A-59BF-4655-02A8-2960480578D8}"/>
              </a:ext>
            </a:extLst>
          </p:cNvPr>
          <p:cNvSpPr/>
          <p:nvPr/>
        </p:nvSpPr>
        <p:spPr>
          <a:xfrm>
            <a:off x="1083544" y="1301826"/>
            <a:ext cx="1184200" cy="2746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9123CA-4C41-D0BD-32D1-87EF5F599EBE}"/>
              </a:ext>
            </a:extLst>
          </p:cNvPr>
          <p:cNvSpPr/>
          <p:nvPr/>
        </p:nvSpPr>
        <p:spPr>
          <a:xfrm>
            <a:off x="1095106" y="4359098"/>
            <a:ext cx="6501230" cy="334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0A9AC63-9CD8-C586-78B8-399AFF579B47}"/>
              </a:ext>
            </a:extLst>
          </p:cNvPr>
          <p:cNvSpPr/>
          <p:nvPr/>
        </p:nvSpPr>
        <p:spPr>
          <a:xfrm>
            <a:off x="395536" y="4389107"/>
            <a:ext cx="576064" cy="274684"/>
          </a:xfrm>
          <a:prstGeom prst="right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321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045F5-29A1-77EC-171D-F46F2BB579FE}"/>
              </a:ext>
            </a:extLst>
          </p:cNvPr>
          <p:cNvPicPr>
            <a:picLocks noChangeAspect="1"/>
          </p:cNvPicPr>
          <p:nvPr/>
        </p:nvPicPr>
        <p:blipFill>
          <a:blip r:embed="rId2"/>
          <a:stretch>
            <a:fillRect/>
          </a:stretch>
        </p:blipFill>
        <p:spPr>
          <a:xfrm>
            <a:off x="3262312" y="2298551"/>
            <a:ext cx="2619375" cy="18573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Note that this job can also be run manually in the NZ (in addition to being scheduled) at “Acquisitions &gt; Advanced Tools &gt;</a:t>
            </a:r>
            <a:r>
              <a:rPr lang="en-US" sz="2000" b="1" dirty="0"/>
              <a:t> </a:t>
            </a:r>
            <a:r>
              <a:rPr lang="en-US" sz="2000" dirty="0"/>
              <a:t>Distribute Acquisition Network Configuration.”</a:t>
            </a:r>
          </a:p>
        </p:txBody>
      </p:sp>
      <p:sp>
        <p:nvSpPr>
          <p:cNvPr id="6" name="Rectangle 5">
            <a:extLst>
              <a:ext uri="{FF2B5EF4-FFF2-40B4-BE49-F238E27FC236}">
                <a16:creationId xmlns:a16="http://schemas.microsoft.com/office/drawing/2014/main" id="{900449F6-B2CF-8DC8-BD62-2D41D5660A20}"/>
              </a:ext>
            </a:extLst>
          </p:cNvPr>
          <p:cNvSpPr/>
          <p:nvPr/>
        </p:nvSpPr>
        <p:spPr>
          <a:xfrm>
            <a:off x="3348426" y="3544139"/>
            <a:ext cx="216024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718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6D28CC-680E-B3A4-57E4-C0221986610E}"/>
              </a:ext>
            </a:extLst>
          </p:cNvPr>
          <p:cNvPicPr>
            <a:picLocks noChangeAspect="1"/>
          </p:cNvPicPr>
          <p:nvPr/>
        </p:nvPicPr>
        <p:blipFill>
          <a:blip r:embed="rId2"/>
          <a:stretch>
            <a:fillRect/>
          </a:stretch>
        </p:blipFill>
        <p:spPr>
          <a:xfrm>
            <a:off x="805436" y="1706898"/>
            <a:ext cx="7524328" cy="302316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Now we have another new shared license in the network Zone.</a:t>
            </a:r>
          </a:p>
          <a:p>
            <a:pPr marL="342900" indent="-342900">
              <a:buFont typeface="Arial" panose="020B0604020202020204" pitchFamily="34" charset="0"/>
              <a:buChar char="•"/>
            </a:pPr>
            <a:r>
              <a:rPr lang="en-US" sz="2000" dirty="0"/>
              <a:t>It is named “Taipei </a:t>
            </a:r>
            <a:r>
              <a:rPr lang="en-US" sz="2000" dirty="0" err="1"/>
              <a:t>Ebooks</a:t>
            </a:r>
            <a:r>
              <a:rPr lang="en-US" sz="2000" dirty="0"/>
              <a:t> Ltd.”</a:t>
            </a:r>
          </a:p>
        </p:txBody>
      </p:sp>
      <p:sp>
        <p:nvSpPr>
          <p:cNvPr id="6" name="Rectangle 5">
            <a:extLst>
              <a:ext uri="{FF2B5EF4-FFF2-40B4-BE49-F238E27FC236}">
                <a16:creationId xmlns:a16="http://schemas.microsoft.com/office/drawing/2014/main" id="{900449F6-B2CF-8DC8-BD62-2D41D5660A20}"/>
              </a:ext>
            </a:extLst>
          </p:cNvPr>
          <p:cNvSpPr/>
          <p:nvPr/>
        </p:nvSpPr>
        <p:spPr>
          <a:xfrm>
            <a:off x="899592" y="2068239"/>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4995D0-2469-5086-F438-80782F5CA557}"/>
              </a:ext>
            </a:extLst>
          </p:cNvPr>
          <p:cNvSpPr/>
          <p:nvPr/>
        </p:nvSpPr>
        <p:spPr>
          <a:xfrm>
            <a:off x="1475656" y="2860339"/>
            <a:ext cx="1224136" cy="2154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171EF4-917E-9906-BC2C-0864041AEB50}"/>
              </a:ext>
            </a:extLst>
          </p:cNvPr>
          <p:cNvSpPr/>
          <p:nvPr/>
        </p:nvSpPr>
        <p:spPr>
          <a:xfrm>
            <a:off x="1327212" y="2414510"/>
            <a:ext cx="868524" cy="2154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2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096343"/>
          </a:xfrm>
        </p:spPr>
        <p:txBody>
          <a:bodyPr>
            <a:normAutofit/>
          </a:bodyPr>
          <a:lstStyle/>
          <a:p>
            <a:pPr marL="342900" indent="-342900">
              <a:buFont typeface="Arial" panose="020B0604020202020204" pitchFamily="34" charset="0"/>
              <a:buChar char="•"/>
            </a:pPr>
            <a:r>
              <a:rPr lang="en-US" sz="2000" dirty="0"/>
              <a:t>Alma allows for global licenses to be shared between the Network Zone (NZ) of a consortium and member institutions.</a:t>
            </a:r>
          </a:p>
          <a:p>
            <a:pPr marL="342900" indent="-342900"/>
            <a:r>
              <a:rPr lang="en-US" sz="2000" dirty="0"/>
              <a:t>Member institutions can use both the shared licenses as well as licenses they add locally.</a:t>
            </a:r>
          </a:p>
          <a:p>
            <a:pPr marL="342900" indent="-342900">
              <a:buFont typeface="Arial" panose="020B0604020202020204" pitchFamily="34" charset="0"/>
              <a:buChar char="•"/>
            </a:pPr>
            <a:endParaRPr lang="en-US" sz="2000" dirty="0"/>
          </a:p>
        </p:txBody>
      </p:sp>
      <p:sp>
        <p:nvSpPr>
          <p:cNvPr id="2" name="TextBox 1">
            <a:extLst>
              <a:ext uri="{FF2B5EF4-FFF2-40B4-BE49-F238E27FC236}">
                <a16:creationId xmlns:a16="http://schemas.microsoft.com/office/drawing/2014/main" id="{D8E17CCD-F0BE-B8C2-F4D7-C3E9E68DEEE8}"/>
              </a:ext>
            </a:extLst>
          </p:cNvPr>
          <p:cNvSpPr txBox="1"/>
          <p:nvPr/>
        </p:nvSpPr>
        <p:spPr>
          <a:xfrm>
            <a:off x="251520" y="4155926"/>
            <a:ext cx="5616624" cy="646331"/>
          </a:xfrm>
          <a:prstGeom prst="rect">
            <a:avLst/>
          </a:prstGeom>
          <a:solidFill>
            <a:srgbClr val="FFFF00"/>
          </a:solidFill>
          <a:ln>
            <a:solidFill>
              <a:schemeClr val="accent1"/>
            </a:solidFill>
          </a:ln>
        </p:spPr>
        <p:txBody>
          <a:bodyPr wrap="square" rtlCol="0">
            <a:spAutoFit/>
          </a:bodyPr>
          <a:lstStyle/>
          <a:p>
            <a:r>
              <a:rPr lang="en-US" dirty="0"/>
              <a:t>Note: throughout this presentation when we use the term “NZ” we mean “Network Zone”</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B6189F-1917-F657-DB69-2D4F041297DC}"/>
              </a:ext>
            </a:extLst>
          </p:cNvPr>
          <p:cNvPicPr>
            <a:picLocks noChangeAspect="1"/>
          </p:cNvPicPr>
          <p:nvPr/>
        </p:nvPicPr>
        <p:blipFill>
          <a:blip r:embed="rId2"/>
          <a:stretch>
            <a:fillRect/>
          </a:stretch>
        </p:blipFill>
        <p:spPr>
          <a:xfrm>
            <a:off x="0" y="1750667"/>
            <a:ext cx="9144000" cy="254927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440159"/>
          </a:xfrm>
        </p:spPr>
        <p:txBody>
          <a:bodyPr>
            <a:noAutofit/>
          </a:bodyPr>
          <a:lstStyle/>
          <a:p>
            <a:pPr marL="342900" indent="-342900">
              <a:buFont typeface="Arial" panose="020B0604020202020204" pitchFamily="34" charset="0"/>
              <a:buChar char="•"/>
            </a:pPr>
            <a:r>
              <a:rPr lang="en-US" sz="2000" dirty="0"/>
              <a:t>The scheduled job “Distribute network Acquisition changes to members” has run and completed. The job ran without us manually clicking “Distribute to member” from the action items of the license.</a:t>
            </a:r>
          </a:p>
        </p:txBody>
      </p:sp>
      <p:sp>
        <p:nvSpPr>
          <p:cNvPr id="6" name="Rectangle 5">
            <a:extLst>
              <a:ext uri="{FF2B5EF4-FFF2-40B4-BE49-F238E27FC236}">
                <a16:creationId xmlns:a16="http://schemas.microsoft.com/office/drawing/2014/main" id="{900449F6-B2CF-8DC8-BD62-2D41D5660A20}"/>
              </a:ext>
            </a:extLst>
          </p:cNvPr>
          <p:cNvSpPr/>
          <p:nvPr/>
        </p:nvSpPr>
        <p:spPr>
          <a:xfrm>
            <a:off x="0" y="1750667"/>
            <a:ext cx="9716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4995D0-2469-5086-F438-80782F5CA557}"/>
              </a:ext>
            </a:extLst>
          </p:cNvPr>
          <p:cNvSpPr/>
          <p:nvPr/>
        </p:nvSpPr>
        <p:spPr>
          <a:xfrm>
            <a:off x="251520" y="3795886"/>
            <a:ext cx="201622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171EF4-917E-9906-BC2C-0864041AEB50}"/>
              </a:ext>
            </a:extLst>
          </p:cNvPr>
          <p:cNvSpPr/>
          <p:nvPr/>
        </p:nvSpPr>
        <p:spPr>
          <a:xfrm>
            <a:off x="7884368" y="3756686"/>
            <a:ext cx="792088" cy="5432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F5D9BA-9DA4-DDA7-5B34-9FE037256E09}"/>
              </a:ext>
            </a:extLst>
          </p:cNvPr>
          <p:cNvSpPr/>
          <p:nvPr/>
        </p:nvSpPr>
        <p:spPr>
          <a:xfrm>
            <a:off x="2987824" y="2192766"/>
            <a:ext cx="504056" cy="3069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572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DEB29E-C7FF-DB46-A0BD-76925CC784E1}"/>
              </a:ext>
            </a:extLst>
          </p:cNvPr>
          <p:cNvPicPr>
            <a:picLocks noChangeAspect="1"/>
          </p:cNvPicPr>
          <p:nvPr/>
        </p:nvPicPr>
        <p:blipFill>
          <a:blip r:embed="rId2"/>
          <a:stretch>
            <a:fillRect/>
          </a:stretch>
        </p:blipFill>
        <p:spPr>
          <a:xfrm>
            <a:off x="0" y="1692961"/>
            <a:ext cx="9144000" cy="1757578"/>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 y="627534"/>
            <a:ext cx="9138535" cy="1728192"/>
          </a:xfrm>
        </p:spPr>
        <p:txBody>
          <a:bodyPr>
            <a:noAutofit/>
          </a:bodyPr>
          <a:lstStyle/>
          <a:p>
            <a:pPr marL="342900" indent="-342900">
              <a:buFont typeface="Arial" panose="020B0604020202020204" pitchFamily="34" charset="0"/>
              <a:buChar char="•"/>
            </a:pPr>
            <a:r>
              <a:rPr lang="en-US" sz="2000" dirty="0"/>
              <a:t>The new shared license from the Network Zone has been created in Member Institution University of Knowledge</a:t>
            </a:r>
          </a:p>
        </p:txBody>
      </p:sp>
      <p:sp>
        <p:nvSpPr>
          <p:cNvPr id="7" name="Rectangle 6">
            <a:extLst>
              <a:ext uri="{FF2B5EF4-FFF2-40B4-BE49-F238E27FC236}">
                <a16:creationId xmlns:a16="http://schemas.microsoft.com/office/drawing/2014/main" id="{DEA62252-C1E7-F12C-A848-F5E3DB0276C5}"/>
              </a:ext>
            </a:extLst>
          </p:cNvPr>
          <p:cNvSpPr/>
          <p:nvPr/>
        </p:nvSpPr>
        <p:spPr>
          <a:xfrm>
            <a:off x="1187624" y="3167237"/>
            <a:ext cx="936104" cy="253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1535BA-AF9F-61C7-20D9-D1900144B509}"/>
              </a:ext>
            </a:extLst>
          </p:cNvPr>
          <p:cNvSpPr/>
          <p:nvPr/>
        </p:nvSpPr>
        <p:spPr>
          <a:xfrm>
            <a:off x="0" y="1711906"/>
            <a:ext cx="539552" cy="28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E81CD1-A500-1ED3-DCD4-8478EA35F81D}"/>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“University of Knowledge”</a:t>
            </a:r>
          </a:p>
        </p:txBody>
      </p:sp>
      <p:cxnSp>
        <p:nvCxnSpPr>
          <p:cNvPr id="11" name="Straight Arrow Connector 10">
            <a:extLst>
              <a:ext uri="{FF2B5EF4-FFF2-40B4-BE49-F238E27FC236}">
                <a16:creationId xmlns:a16="http://schemas.microsoft.com/office/drawing/2014/main" id="{38C25B3F-367E-9407-EE10-6624E7B3B3FF}"/>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8A89BF-29CB-654D-0FE6-AF9A0686EA81}"/>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3" name="Straight Arrow Connector 12">
            <a:extLst>
              <a:ext uri="{FF2B5EF4-FFF2-40B4-BE49-F238E27FC236}">
                <a16:creationId xmlns:a16="http://schemas.microsoft.com/office/drawing/2014/main" id="{2C4AA4EE-F5BD-4C01-295F-53C0FC5134D0}"/>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7B6E13-CD0D-8CF4-62D2-16EF510347BB}"/>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1B5BC86-F37E-088D-ECFC-4BF6F621AE97}"/>
              </a:ext>
            </a:extLst>
          </p:cNvPr>
          <p:cNvSpPr/>
          <p:nvPr/>
        </p:nvSpPr>
        <p:spPr>
          <a:xfrm>
            <a:off x="862177" y="3147814"/>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62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50EB0-FC8A-3737-ADA7-A98F5288756D}"/>
              </a:ext>
            </a:extLst>
          </p:cNvPr>
          <p:cNvPicPr>
            <a:picLocks noChangeAspect="1"/>
          </p:cNvPicPr>
          <p:nvPr/>
        </p:nvPicPr>
        <p:blipFill>
          <a:blip r:embed="rId2"/>
          <a:stretch>
            <a:fillRect/>
          </a:stretch>
        </p:blipFill>
        <p:spPr>
          <a:xfrm>
            <a:off x="0" y="1714659"/>
            <a:ext cx="9144000" cy="180126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 y="627534"/>
            <a:ext cx="9138535" cy="1728192"/>
          </a:xfrm>
        </p:spPr>
        <p:txBody>
          <a:bodyPr>
            <a:noAutofit/>
          </a:bodyPr>
          <a:lstStyle/>
          <a:p>
            <a:pPr marL="342900" indent="-342900">
              <a:buFont typeface="Arial" panose="020B0604020202020204" pitchFamily="34" charset="0"/>
              <a:buChar char="•"/>
            </a:pPr>
            <a:r>
              <a:rPr lang="en-US" sz="2000" dirty="0"/>
              <a:t>The new shared license from the Network Zone has also been created in Member Institution Alma University</a:t>
            </a:r>
          </a:p>
        </p:txBody>
      </p:sp>
      <p:sp>
        <p:nvSpPr>
          <p:cNvPr id="7" name="Rectangle 6">
            <a:extLst>
              <a:ext uri="{FF2B5EF4-FFF2-40B4-BE49-F238E27FC236}">
                <a16:creationId xmlns:a16="http://schemas.microsoft.com/office/drawing/2014/main" id="{DEA62252-C1E7-F12C-A848-F5E3DB0276C5}"/>
              </a:ext>
            </a:extLst>
          </p:cNvPr>
          <p:cNvSpPr/>
          <p:nvPr/>
        </p:nvSpPr>
        <p:spPr>
          <a:xfrm>
            <a:off x="1187624" y="3167237"/>
            <a:ext cx="936104" cy="253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1535BA-AF9F-61C7-20D9-D1900144B509}"/>
              </a:ext>
            </a:extLst>
          </p:cNvPr>
          <p:cNvSpPr/>
          <p:nvPr/>
        </p:nvSpPr>
        <p:spPr>
          <a:xfrm>
            <a:off x="0" y="1711906"/>
            <a:ext cx="539552" cy="28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E81CD1-A500-1ED3-DCD4-8478EA35F81D}"/>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“Alma University”</a:t>
            </a:r>
          </a:p>
        </p:txBody>
      </p:sp>
      <p:cxnSp>
        <p:nvCxnSpPr>
          <p:cNvPr id="11" name="Straight Arrow Connector 10">
            <a:extLst>
              <a:ext uri="{FF2B5EF4-FFF2-40B4-BE49-F238E27FC236}">
                <a16:creationId xmlns:a16="http://schemas.microsoft.com/office/drawing/2014/main" id="{38C25B3F-367E-9407-EE10-6624E7B3B3FF}"/>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8A89BF-29CB-654D-0FE6-AF9A0686EA81}"/>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3" name="Straight Arrow Connector 12">
            <a:extLst>
              <a:ext uri="{FF2B5EF4-FFF2-40B4-BE49-F238E27FC236}">
                <a16:creationId xmlns:a16="http://schemas.microsoft.com/office/drawing/2014/main" id="{2C4AA4EE-F5BD-4C01-295F-53C0FC5134D0}"/>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7B6E13-CD0D-8CF4-62D2-16EF510347BB}"/>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1B5BC86-F37E-088D-ECFC-4BF6F621AE97}"/>
              </a:ext>
            </a:extLst>
          </p:cNvPr>
          <p:cNvSpPr/>
          <p:nvPr/>
        </p:nvSpPr>
        <p:spPr>
          <a:xfrm>
            <a:off x="862177" y="3147814"/>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532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F6FD04-EC30-9E46-11D4-37A57D09528E}"/>
              </a:ext>
            </a:extLst>
          </p:cNvPr>
          <p:cNvPicPr>
            <a:picLocks noChangeAspect="1"/>
          </p:cNvPicPr>
          <p:nvPr/>
        </p:nvPicPr>
        <p:blipFill>
          <a:blip r:embed="rId2"/>
          <a:stretch>
            <a:fillRect/>
          </a:stretch>
        </p:blipFill>
        <p:spPr>
          <a:xfrm>
            <a:off x="0" y="1712351"/>
            <a:ext cx="9144000" cy="1718797"/>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Autofit/>
          </a:bodyPr>
          <a:lstStyle/>
          <a:p>
            <a:pPr>
              <a:lnSpc>
                <a:spcPct val="90000"/>
              </a:lnSpc>
            </a:pPr>
            <a:r>
              <a:rPr lang="en-US" sz="2400" dirty="0"/>
              <a:t>Automatically distributing the shared license to Member Institutions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1" y="627534"/>
            <a:ext cx="9138535" cy="1728192"/>
          </a:xfrm>
        </p:spPr>
        <p:txBody>
          <a:bodyPr>
            <a:noAutofit/>
          </a:bodyPr>
          <a:lstStyle/>
          <a:p>
            <a:pPr marL="342900" indent="-342900">
              <a:buFont typeface="Arial" panose="020B0604020202020204" pitchFamily="34" charset="0"/>
              <a:buChar char="•"/>
            </a:pPr>
            <a:r>
              <a:rPr lang="en-US" sz="2000" dirty="0"/>
              <a:t>The new shared license from the Network Zone has also been created in Member Institution Open University</a:t>
            </a:r>
          </a:p>
        </p:txBody>
      </p:sp>
      <p:sp>
        <p:nvSpPr>
          <p:cNvPr id="7" name="Rectangle 6">
            <a:extLst>
              <a:ext uri="{FF2B5EF4-FFF2-40B4-BE49-F238E27FC236}">
                <a16:creationId xmlns:a16="http://schemas.microsoft.com/office/drawing/2014/main" id="{DEA62252-C1E7-F12C-A848-F5E3DB0276C5}"/>
              </a:ext>
            </a:extLst>
          </p:cNvPr>
          <p:cNvSpPr/>
          <p:nvPr/>
        </p:nvSpPr>
        <p:spPr>
          <a:xfrm>
            <a:off x="1187624" y="3167237"/>
            <a:ext cx="936104" cy="253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1535BA-AF9F-61C7-20D9-D1900144B509}"/>
              </a:ext>
            </a:extLst>
          </p:cNvPr>
          <p:cNvSpPr/>
          <p:nvPr/>
        </p:nvSpPr>
        <p:spPr>
          <a:xfrm>
            <a:off x="0" y="1711906"/>
            <a:ext cx="539552" cy="2837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E81CD1-A500-1ED3-DCD4-8478EA35F81D}"/>
              </a:ext>
            </a:extLst>
          </p:cNvPr>
          <p:cNvSpPr txBox="1"/>
          <p:nvPr/>
        </p:nvSpPr>
        <p:spPr>
          <a:xfrm>
            <a:off x="18840" y="4110338"/>
            <a:ext cx="2339752" cy="523220"/>
          </a:xfrm>
          <a:prstGeom prst="rect">
            <a:avLst/>
          </a:prstGeom>
          <a:solidFill>
            <a:srgbClr val="FFFF00"/>
          </a:solidFill>
          <a:ln>
            <a:solidFill>
              <a:schemeClr val="tx1"/>
            </a:solidFill>
          </a:ln>
        </p:spPr>
        <p:txBody>
          <a:bodyPr wrap="square" rtlCol="0">
            <a:spAutoFit/>
          </a:bodyPr>
          <a:lstStyle/>
          <a:p>
            <a:r>
              <a:rPr lang="en-US" sz="1400" dirty="0"/>
              <a:t>We are in Member Institution “Open University”</a:t>
            </a:r>
          </a:p>
        </p:txBody>
      </p:sp>
      <p:cxnSp>
        <p:nvCxnSpPr>
          <p:cNvPr id="11" name="Straight Arrow Connector 10">
            <a:extLst>
              <a:ext uri="{FF2B5EF4-FFF2-40B4-BE49-F238E27FC236}">
                <a16:creationId xmlns:a16="http://schemas.microsoft.com/office/drawing/2014/main" id="{38C25B3F-367E-9407-EE10-6624E7B3B3FF}"/>
              </a:ext>
            </a:extLst>
          </p:cNvPr>
          <p:cNvCxnSpPr>
            <a:cxnSpLocks/>
          </p:cNvCxnSpPr>
          <p:nvPr/>
        </p:nvCxnSpPr>
        <p:spPr>
          <a:xfrm flipV="1">
            <a:off x="384606" y="2017632"/>
            <a:ext cx="0" cy="20927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8A89BF-29CB-654D-0FE6-AF9A0686EA81}"/>
              </a:ext>
            </a:extLst>
          </p:cNvPr>
          <p:cNvSpPr txBox="1"/>
          <p:nvPr/>
        </p:nvSpPr>
        <p:spPr>
          <a:xfrm>
            <a:off x="2664296" y="3651870"/>
            <a:ext cx="1763685" cy="307777"/>
          </a:xfrm>
          <a:prstGeom prst="rect">
            <a:avLst/>
          </a:prstGeom>
          <a:solidFill>
            <a:srgbClr val="FFFF00"/>
          </a:solidFill>
          <a:ln>
            <a:solidFill>
              <a:schemeClr val="tx1"/>
            </a:solidFill>
          </a:ln>
        </p:spPr>
        <p:txBody>
          <a:bodyPr wrap="square" rtlCol="0">
            <a:spAutoFit/>
          </a:bodyPr>
          <a:lstStyle/>
          <a:p>
            <a:r>
              <a:rPr lang="en-US" sz="1400" dirty="0"/>
              <a:t>The license is shared</a:t>
            </a:r>
          </a:p>
        </p:txBody>
      </p:sp>
      <p:cxnSp>
        <p:nvCxnSpPr>
          <p:cNvPr id="13" name="Straight Arrow Connector 12">
            <a:extLst>
              <a:ext uri="{FF2B5EF4-FFF2-40B4-BE49-F238E27FC236}">
                <a16:creationId xmlns:a16="http://schemas.microsoft.com/office/drawing/2014/main" id="{2C4AA4EE-F5BD-4C01-295F-53C0FC5134D0}"/>
              </a:ext>
            </a:extLst>
          </p:cNvPr>
          <p:cNvCxnSpPr>
            <a:cxnSpLocks/>
          </p:cNvCxnSpPr>
          <p:nvPr/>
        </p:nvCxnSpPr>
        <p:spPr>
          <a:xfrm flipV="1">
            <a:off x="971600" y="3348673"/>
            <a:ext cx="0" cy="4623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47B6E13-CD0D-8CF4-62D2-16EF510347BB}"/>
              </a:ext>
            </a:extLst>
          </p:cNvPr>
          <p:cNvCxnSpPr>
            <a:cxnSpLocks/>
          </p:cNvCxnSpPr>
          <p:nvPr/>
        </p:nvCxnSpPr>
        <p:spPr>
          <a:xfrm flipH="1">
            <a:off x="964343" y="3811051"/>
            <a:ext cx="1692696"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1B5BC86-F37E-088D-ECFC-4BF6F621AE97}"/>
              </a:ext>
            </a:extLst>
          </p:cNvPr>
          <p:cNvSpPr/>
          <p:nvPr/>
        </p:nvSpPr>
        <p:spPr>
          <a:xfrm>
            <a:off x="862177" y="3147814"/>
            <a:ext cx="2525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95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pPr marL="342900" indent="-342900">
              <a:buFont typeface="Arial" panose="020B0604020202020204" pitchFamily="34" charset="0"/>
              <a:buChar char="•"/>
            </a:pPr>
            <a:r>
              <a:rPr lang="en-US" sz="2000" dirty="0"/>
              <a:t>For more information about the use of shared licenses see “Centrally Managed Licenses for Electronic Resources in a Network Zone” at:</a:t>
            </a:r>
            <a:br>
              <a:rPr lang="en-US" sz="2000" dirty="0"/>
            </a:br>
            <a:r>
              <a:rPr lang="en-US" sz="2000" dirty="0">
                <a:hlinkClick r:id="rId2"/>
              </a:rPr>
              <a:t>https://knowledge.exlibrisgroup.com/Alma/Product_Documentation/010Alma_Online_Help_(English)/100Collaborative_Networks/06_Acquisitions_in_Consortia/01_Central_License_Negotiation</a:t>
            </a:r>
            <a:r>
              <a:rPr lang="en-US" sz="2000" dirty="0"/>
              <a:t> </a:t>
            </a:r>
            <a:endParaRPr lang="en-US" dirty="0">
              <a:effectLst/>
            </a:endParaRPr>
          </a:p>
        </p:txBody>
      </p:sp>
    </p:spTree>
    <p:extLst>
      <p:ext uri="{BB962C8B-B14F-4D97-AF65-F5344CB8AC3E}">
        <p14:creationId xmlns:p14="http://schemas.microsoft.com/office/powerpoint/2010/main" val="118818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6" name="Content Placeholder 5">
            <a:extLst>
              <a:ext uri="{FF2B5EF4-FFF2-40B4-BE49-F238E27FC236}">
                <a16:creationId xmlns:a16="http://schemas.microsoft.com/office/drawing/2014/main" id="{1B297CC6-F485-673C-F03B-12CAFE000282}"/>
              </a:ext>
            </a:extLst>
          </p:cNvPr>
          <p:cNvSpPr>
            <a:spLocks noGrp="1"/>
          </p:cNvSpPr>
          <p:nvPr>
            <p:ph idx="1"/>
          </p:nvPr>
        </p:nvSpPr>
        <p:spPr>
          <a:xfrm>
            <a:off x="414044" y="752605"/>
            <a:ext cx="8400772" cy="981304"/>
          </a:xfrm>
        </p:spPr>
        <p:txBody>
          <a:bodyPr>
            <a:noAutofit/>
          </a:bodyPr>
          <a:lstStyle/>
          <a:p>
            <a:r>
              <a:rPr lang="en-US" sz="2200" dirty="0"/>
              <a:t>In the example here we have a network zone and three member institutions:</a:t>
            </a:r>
          </a:p>
        </p:txBody>
      </p:sp>
      <p:graphicFrame>
        <p:nvGraphicFramePr>
          <p:cNvPr id="7" name="Table 6">
            <a:extLst>
              <a:ext uri="{FF2B5EF4-FFF2-40B4-BE49-F238E27FC236}">
                <a16:creationId xmlns:a16="http://schemas.microsoft.com/office/drawing/2014/main" id="{CDD33AEC-975C-F1E9-237B-F6878AF440C5}"/>
              </a:ext>
            </a:extLst>
          </p:cNvPr>
          <p:cNvGraphicFramePr>
            <a:graphicFrameLocks noGrp="1"/>
          </p:cNvGraphicFramePr>
          <p:nvPr>
            <p:extLst>
              <p:ext uri="{D42A27DB-BD31-4B8C-83A1-F6EECF244321}">
                <p14:modId xmlns:p14="http://schemas.microsoft.com/office/powerpoint/2010/main" val="3318900901"/>
              </p:ext>
            </p:extLst>
          </p:nvPr>
        </p:nvGraphicFramePr>
        <p:xfrm>
          <a:off x="318887" y="2030710"/>
          <a:ext cx="8291382" cy="1981200"/>
        </p:xfrm>
        <a:graphic>
          <a:graphicData uri="http://schemas.openxmlformats.org/drawingml/2006/table">
            <a:tbl>
              <a:tblPr firstRow="1" bandRow="1">
                <a:tableStyleId>{5940675A-B579-460E-94D1-54222C63F5DA}</a:tableStyleId>
              </a:tblPr>
              <a:tblGrid>
                <a:gridCol w="2380905">
                  <a:extLst>
                    <a:ext uri="{9D8B030D-6E8A-4147-A177-3AD203B41FA5}">
                      <a16:colId xmlns:a16="http://schemas.microsoft.com/office/drawing/2014/main" val="2339665354"/>
                    </a:ext>
                  </a:extLst>
                </a:gridCol>
                <a:gridCol w="3456384">
                  <a:extLst>
                    <a:ext uri="{9D8B030D-6E8A-4147-A177-3AD203B41FA5}">
                      <a16:colId xmlns:a16="http://schemas.microsoft.com/office/drawing/2014/main" val="2404064173"/>
                    </a:ext>
                  </a:extLst>
                </a:gridCol>
                <a:gridCol w="2454093">
                  <a:extLst>
                    <a:ext uri="{9D8B030D-6E8A-4147-A177-3AD203B41FA5}">
                      <a16:colId xmlns:a16="http://schemas.microsoft.com/office/drawing/2014/main" val="4194016522"/>
                    </a:ext>
                  </a:extLst>
                </a:gridCol>
              </a:tblGrid>
              <a:tr h="370840">
                <a:tc>
                  <a:txBody>
                    <a:bodyPr/>
                    <a:lstStyle/>
                    <a:p>
                      <a:r>
                        <a:rPr lang="en-US" sz="2000" dirty="0"/>
                        <a:t>Member / Network</a:t>
                      </a:r>
                    </a:p>
                  </a:txBody>
                  <a:tcPr>
                    <a:solidFill>
                      <a:schemeClr val="bg2"/>
                    </a:solidFill>
                  </a:tcPr>
                </a:tc>
                <a:tc>
                  <a:txBody>
                    <a:bodyPr/>
                    <a:lstStyle/>
                    <a:p>
                      <a:r>
                        <a:rPr lang="en-US" sz="2000" dirty="0"/>
                        <a:t>Name</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Inst. Code</a:t>
                      </a:r>
                    </a:p>
                  </a:txBody>
                  <a:tcPr>
                    <a:solidFill>
                      <a:schemeClr val="bg2"/>
                    </a:solidFill>
                  </a:tcPr>
                </a:tc>
                <a:extLst>
                  <a:ext uri="{0D108BD9-81ED-4DB2-BD59-A6C34878D82A}">
                    <a16:rowId xmlns:a16="http://schemas.microsoft.com/office/drawing/2014/main" val="2777975750"/>
                  </a:ext>
                </a:extLst>
              </a:tr>
              <a:tr h="370840">
                <a:tc>
                  <a:txBody>
                    <a:bodyPr/>
                    <a:lstStyle/>
                    <a:p>
                      <a:r>
                        <a:rPr lang="en-US" sz="2000" dirty="0"/>
                        <a:t>Network</a:t>
                      </a:r>
                    </a:p>
                  </a:txBody>
                  <a:tcPr/>
                </a:tc>
                <a:tc>
                  <a:txBody>
                    <a:bodyPr/>
                    <a:lstStyle/>
                    <a:p>
                      <a:r>
                        <a:rPr lang="en-US" sz="2000" dirty="0"/>
                        <a:t>Ex Libris University Consortium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EXLDEMO2_INST</a:t>
                      </a:r>
                    </a:p>
                  </a:txBody>
                  <a:tcPr/>
                </a:tc>
                <a:extLst>
                  <a:ext uri="{0D108BD9-81ED-4DB2-BD59-A6C34878D82A}">
                    <a16:rowId xmlns:a16="http://schemas.microsoft.com/office/drawing/2014/main" val="1459969936"/>
                  </a:ext>
                </a:extLst>
              </a:tr>
              <a:tr h="370840">
                <a:tc>
                  <a:txBody>
                    <a:bodyPr/>
                    <a:lstStyle/>
                    <a:p>
                      <a:r>
                        <a:rPr lang="en-US" sz="2000" dirty="0"/>
                        <a:t>Member</a:t>
                      </a:r>
                    </a:p>
                  </a:txBody>
                  <a:tcPr/>
                </a:tc>
                <a:tc>
                  <a:txBody>
                    <a:bodyPr/>
                    <a:lstStyle/>
                    <a:p>
                      <a:r>
                        <a:rPr lang="en-US" sz="2000" dirty="0"/>
                        <a:t>Alma University</a:t>
                      </a:r>
                    </a:p>
                  </a:txBody>
                  <a:tcPr/>
                </a:tc>
                <a:tc>
                  <a:txBody>
                    <a:bodyPr/>
                    <a:lstStyle/>
                    <a:p>
                      <a:r>
                        <a:rPr lang="en-US" sz="2000" dirty="0"/>
                        <a:t>EXLDEV1_INST</a:t>
                      </a:r>
                    </a:p>
                  </a:txBody>
                  <a:tcPr/>
                </a:tc>
                <a:extLst>
                  <a:ext uri="{0D108BD9-81ED-4DB2-BD59-A6C34878D82A}">
                    <a16:rowId xmlns:a16="http://schemas.microsoft.com/office/drawing/2014/main" val="3144659557"/>
                  </a:ext>
                </a:extLst>
              </a:tr>
              <a:tr h="370840">
                <a:tc>
                  <a:txBody>
                    <a:bodyPr/>
                    <a:lstStyle/>
                    <a:p>
                      <a:r>
                        <a:rPr lang="en-US" sz="2000" dirty="0"/>
                        <a:t>Member</a:t>
                      </a:r>
                    </a:p>
                  </a:txBody>
                  <a:tcPr/>
                </a:tc>
                <a:tc>
                  <a:txBody>
                    <a:bodyPr/>
                    <a:lstStyle/>
                    <a:p>
                      <a:r>
                        <a:rPr lang="en-US" sz="2000" dirty="0"/>
                        <a:t>Open</a:t>
                      </a:r>
                      <a:r>
                        <a:rPr lang="en-US" sz="2000" baseline="0" dirty="0"/>
                        <a:t> </a:t>
                      </a:r>
                      <a:r>
                        <a:rPr lang="en-US" sz="2000" dirty="0"/>
                        <a:t>University</a:t>
                      </a:r>
                    </a:p>
                  </a:txBody>
                  <a:tcPr/>
                </a:tc>
                <a:tc>
                  <a:txBody>
                    <a:bodyPr/>
                    <a:lstStyle/>
                    <a:p>
                      <a:r>
                        <a:rPr lang="en-US" sz="2000" dirty="0"/>
                        <a:t>EXLDEMO3_INST</a:t>
                      </a:r>
                    </a:p>
                  </a:txBody>
                  <a:tcPr/>
                </a:tc>
                <a:extLst>
                  <a:ext uri="{0D108BD9-81ED-4DB2-BD59-A6C34878D82A}">
                    <a16:rowId xmlns:a16="http://schemas.microsoft.com/office/drawing/2014/main" val="992201067"/>
                  </a:ext>
                </a:extLst>
              </a:tr>
              <a:tr h="370840">
                <a:tc>
                  <a:txBody>
                    <a:bodyPr/>
                    <a:lstStyle/>
                    <a:p>
                      <a:r>
                        <a:rPr lang="en-US" sz="2000" dirty="0"/>
                        <a:t>Member</a:t>
                      </a:r>
                    </a:p>
                  </a:txBody>
                  <a:tcPr/>
                </a:tc>
                <a:tc>
                  <a:txBody>
                    <a:bodyPr/>
                    <a:lstStyle/>
                    <a:p>
                      <a:r>
                        <a:rPr lang="en-US" sz="2000" dirty="0"/>
                        <a:t>University of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EXLDEMO1_INST</a:t>
                      </a:r>
                    </a:p>
                  </a:txBody>
                  <a:tcPr/>
                </a:tc>
                <a:extLst>
                  <a:ext uri="{0D108BD9-81ED-4DB2-BD59-A6C34878D82A}">
                    <a16:rowId xmlns:a16="http://schemas.microsoft.com/office/drawing/2014/main" val="3627160356"/>
                  </a:ext>
                </a:extLst>
              </a:tr>
            </a:tbl>
          </a:graphicData>
        </a:graphic>
      </p:graphicFrame>
    </p:spTree>
    <p:extLst>
      <p:ext uri="{BB962C8B-B14F-4D97-AF65-F5344CB8AC3E}">
        <p14:creationId xmlns:p14="http://schemas.microsoft.com/office/powerpoint/2010/main" val="414529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5" name="TextBox 4">
            <a:extLst>
              <a:ext uri="{FF2B5EF4-FFF2-40B4-BE49-F238E27FC236}">
                <a16:creationId xmlns:a16="http://schemas.microsoft.com/office/drawing/2014/main" id="{F929142F-002A-2521-01AB-F53830A85EB1}"/>
              </a:ext>
            </a:extLst>
          </p:cNvPr>
          <p:cNvSpPr txBox="1"/>
          <p:nvPr/>
        </p:nvSpPr>
        <p:spPr>
          <a:xfrm>
            <a:off x="2051720" y="724457"/>
            <a:ext cx="5040560" cy="646331"/>
          </a:xfrm>
          <a:prstGeom prst="rect">
            <a:avLst/>
          </a:prstGeom>
          <a:noFill/>
          <a:ln>
            <a:solidFill>
              <a:schemeClr val="tx1"/>
            </a:solidFill>
          </a:ln>
        </p:spPr>
        <p:txBody>
          <a:bodyPr wrap="square" rtlCol="0">
            <a:spAutoFit/>
          </a:bodyPr>
          <a:lstStyle/>
          <a:p>
            <a:pPr algn="ctr"/>
            <a:r>
              <a:rPr lang="en-US" dirty="0"/>
              <a:t>Network Zone</a:t>
            </a:r>
          </a:p>
          <a:p>
            <a:pPr algn="ctr"/>
            <a:r>
              <a:rPr lang="en-US" sz="1800" dirty="0"/>
              <a:t>Ex Libris University Consortium</a:t>
            </a:r>
            <a:endParaRPr lang="en-US" dirty="0"/>
          </a:p>
        </p:txBody>
      </p:sp>
      <p:pic>
        <p:nvPicPr>
          <p:cNvPr id="8" name="Picture 2">
            <a:extLst>
              <a:ext uri="{FF2B5EF4-FFF2-40B4-BE49-F238E27FC236}">
                <a16:creationId xmlns:a16="http://schemas.microsoft.com/office/drawing/2014/main" id="{A56D1F07-B0DB-09B9-4A35-333E97649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852" y="1407815"/>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2555A70E-B8DA-187F-9933-23B62BACA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72"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B0750713-4CEA-49C0-19B0-F112A0CA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526" y="2996954"/>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C1B61A8-8680-EE7D-61DC-2FD26305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996952"/>
            <a:ext cx="647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7C1D9289-CD58-5E5F-C790-4F0EA06EACEB}"/>
              </a:ext>
            </a:extLst>
          </p:cNvPr>
          <p:cNvSpPr txBox="1"/>
          <p:nvPr/>
        </p:nvSpPr>
        <p:spPr>
          <a:xfrm>
            <a:off x="323528"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Alma University</a:t>
            </a:r>
          </a:p>
        </p:txBody>
      </p:sp>
      <p:sp>
        <p:nvSpPr>
          <p:cNvPr id="14" name="TextBox 13">
            <a:extLst>
              <a:ext uri="{FF2B5EF4-FFF2-40B4-BE49-F238E27FC236}">
                <a16:creationId xmlns:a16="http://schemas.microsoft.com/office/drawing/2014/main" id="{F329F07D-BC1F-AC2E-9CA5-CA205DACA83A}"/>
              </a:ext>
            </a:extLst>
          </p:cNvPr>
          <p:cNvSpPr txBox="1"/>
          <p:nvPr/>
        </p:nvSpPr>
        <p:spPr>
          <a:xfrm>
            <a:off x="3649284" y="3625862"/>
            <a:ext cx="1872022"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Open University</a:t>
            </a:r>
          </a:p>
        </p:txBody>
      </p:sp>
      <p:cxnSp>
        <p:nvCxnSpPr>
          <p:cNvPr id="16" name="Straight Connector 15">
            <a:extLst>
              <a:ext uri="{FF2B5EF4-FFF2-40B4-BE49-F238E27FC236}">
                <a16:creationId xmlns:a16="http://schemas.microsoft.com/office/drawing/2014/main" id="{310B1EAE-9554-9149-B2E6-358095E8ECE3}"/>
              </a:ext>
            </a:extLst>
          </p:cNvPr>
          <p:cNvCxnSpPr>
            <a:cxnSpLocks/>
          </p:cNvCxnSpPr>
          <p:nvPr/>
        </p:nvCxnSpPr>
        <p:spPr bwMode="auto">
          <a:xfrm flipH="1">
            <a:off x="1295822" y="2017011"/>
            <a:ext cx="3274477"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B8E842D6-2607-FD3E-E408-95604443436E}"/>
              </a:ext>
            </a:extLst>
          </p:cNvPr>
          <p:cNvCxnSpPr>
            <a:cxnSpLocks/>
          </p:cNvCxnSpPr>
          <p:nvPr/>
        </p:nvCxnSpPr>
        <p:spPr bwMode="auto">
          <a:xfrm>
            <a:off x="4573702" y="2017011"/>
            <a:ext cx="0"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cxnSp>
        <p:nvCxnSpPr>
          <p:cNvPr id="19" name="Straight Connector 18">
            <a:extLst>
              <a:ext uri="{FF2B5EF4-FFF2-40B4-BE49-F238E27FC236}">
                <a16:creationId xmlns:a16="http://schemas.microsoft.com/office/drawing/2014/main" id="{67C0DB5C-4EDD-26CF-5C0C-0B9472E06197}"/>
              </a:ext>
            </a:extLst>
          </p:cNvPr>
          <p:cNvCxnSpPr/>
          <p:nvPr/>
        </p:nvCxnSpPr>
        <p:spPr bwMode="auto">
          <a:xfrm>
            <a:off x="4572000" y="2017011"/>
            <a:ext cx="3291524" cy="835925"/>
          </a:xfrm>
          <a:prstGeom prst="line">
            <a:avLst/>
          </a:prstGeom>
          <a:solidFill>
            <a:schemeClr val="accent1"/>
          </a:solidFill>
          <a:ln w="76200" cap="flat" cmpd="sng" algn="ctr">
            <a:solidFill>
              <a:srgbClr val="FF0000"/>
            </a:solidFill>
            <a:prstDash val="sysDot"/>
            <a:round/>
            <a:headEnd type="none" w="med" len="med"/>
            <a:tailEnd type="none" w="med" len="med"/>
          </a:ln>
          <a:effectLst/>
        </p:spPr>
      </p:cxnSp>
      <p:sp>
        <p:nvSpPr>
          <p:cNvPr id="21" name="TextBox 20">
            <a:extLst>
              <a:ext uri="{FF2B5EF4-FFF2-40B4-BE49-F238E27FC236}">
                <a16:creationId xmlns:a16="http://schemas.microsoft.com/office/drawing/2014/main" id="{EE17EB78-FC2D-BF8B-C984-398E04E30BD4}"/>
              </a:ext>
            </a:extLst>
          </p:cNvPr>
          <p:cNvSpPr txBox="1"/>
          <p:nvPr/>
        </p:nvSpPr>
        <p:spPr>
          <a:xfrm>
            <a:off x="6842854" y="3625862"/>
            <a:ext cx="2016038" cy="523220"/>
          </a:xfrm>
          <a:prstGeom prst="rect">
            <a:avLst/>
          </a:prstGeom>
          <a:noFill/>
          <a:ln>
            <a:solidFill>
              <a:schemeClr val="tx1"/>
            </a:solidFill>
          </a:ln>
        </p:spPr>
        <p:txBody>
          <a:bodyPr wrap="square" rtlCol="0">
            <a:spAutoFit/>
          </a:bodyPr>
          <a:lstStyle/>
          <a:p>
            <a:pPr algn="ctr"/>
            <a:r>
              <a:rPr lang="en-US" sz="1400" dirty="0"/>
              <a:t>Member Institution</a:t>
            </a:r>
          </a:p>
          <a:p>
            <a:pPr algn="ctr"/>
            <a:r>
              <a:rPr lang="en-US" sz="1400" dirty="0"/>
              <a:t>University of Knowledge</a:t>
            </a:r>
          </a:p>
        </p:txBody>
      </p:sp>
    </p:spTree>
    <p:extLst>
      <p:ext uri="{BB962C8B-B14F-4D97-AF65-F5344CB8AC3E}">
        <p14:creationId xmlns:p14="http://schemas.microsoft.com/office/powerpoint/2010/main" val="534468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66232" y="3319778"/>
            <a:ext cx="9000999" cy="1240583"/>
          </a:xfrm>
        </p:spPr>
        <p:txBody>
          <a:bodyPr/>
          <a:lstStyle/>
          <a:p>
            <a:pPr algn="ctr"/>
            <a:r>
              <a:rPr lang="en-US" dirty="0"/>
              <a:t>Adding a Centrally Managed License in the NZ</a:t>
            </a:r>
          </a:p>
        </p:txBody>
      </p:sp>
    </p:spTree>
    <p:extLst>
      <p:ext uri="{BB962C8B-B14F-4D97-AF65-F5344CB8AC3E}">
        <p14:creationId xmlns:p14="http://schemas.microsoft.com/office/powerpoint/2010/main" val="1078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Adding a Centrally Managed License in the NZ</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944215"/>
          </a:xfrm>
        </p:spPr>
        <p:txBody>
          <a:bodyPr>
            <a:normAutofit/>
          </a:bodyPr>
          <a:lstStyle/>
          <a:p>
            <a:pPr marL="342900" indent="-342900">
              <a:buFont typeface="Arial" panose="020B0604020202020204" pitchFamily="34" charset="0"/>
              <a:buChar char="•"/>
            </a:pPr>
            <a:r>
              <a:rPr lang="en-US" sz="2000" dirty="0"/>
              <a:t>We will now add a Centrally Managed License in the NZ.  We do as follows:</a:t>
            </a:r>
          </a:p>
          <a:p>
            <a:pPr marL="457200" indent="-457200">
              <a:buFont typeface="+mj-lt"/>
              <a:buAutoNum type="arabicPeriod"/>
            </a:pPr>
            <a:r>
              <a:rPr lang="en-US" sz="2000" dirty="0"/>
              <a:t>Log in to the Network Zone.</a:t>
            </a:r>
          </a:p>
          <a:p>
            <a:pPr marL="457200" indent="-457200">
              <a:buFont typeface="+mj-lt"/>
              <a:buAutoNum type="arabicPeriod"/>
            </a:pPr>
            <a:r>
              <a:rPr lang="en-US" sz="2000" dirty="0"/>
              <a:t>Access the licenses at “Acquisitions &gt;  Acquisitions Infrastructure &gt; Licenses”</a:t>
            </a:r>
          </a:p>
          <a:p>
            <a:pPr marL="457200" indent="-457200">
              <a:buFont typeface="+mj-lt"/>
              <a:buAutoNum type="arabicPeriod"/>
            </a:pPr>
            <a:r>
              <a:rPr lang="en-US" sz="2000" dirty="0"/>
              <a:t>Click “Add License” (in our case we will manually add a license)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F6A42E20-A949-B317-C461-A7E5A605AABD}"/>
              </a:ext>
            </a:extLst>
          </p:cNvPr>
          <p:cNvPicPr>
            <a:picLocks noChangeAspect="1"/>
          </p:cNvPicPr>
          <p:nvPr/>
        </p:nvPicPr>
        <p:blipFill>
          <a:blip r:embed="rId2"/>
          <a:stretch>
            <a:fillRect/>
          </a:stretch>
        </p:blipFill>
        <p:spPr>
          <a:xfrm>
            <a:off x="0" y="2591806"/>
            <a:ext cx="9144000" cy="1996182"/>
          </a:xfrm>
          <a:prstGeom prst="rect">
            <a:avLst/>
          </a:prstGeom>
          <a:ln>
            <a:solidFill>
              <a:schemeClr val="tx1"/>
            </a:solidFill>
          </a:ln>
        </p:spPr>
      </p:pic>
      <p:sp>
        <p:nvSpPr>
          <p:cNvPr id="10" name="Rectangle 9">
            <a:extLst>
              <a:ext uri="{FF2B5EF4-FFF2-40B4-BE49-F238E27FC236}">
                <a16:creationId xmlns:a16="http://schemas.microsoft.com/office/drawing/2014/main" id="{04BFA235-9AA4-C5E5-B449-CE21C7FB37CD}"/>
              </a:ext>
            </a:extLst>
          </p:cNvPr>
          <p:cNvSpPr/>
          <p:nvPr/>
        </p:nvSpPr>
        <p:spPr>
          <a:xfrm>
            <a:off x="7668344" y="2931790"/>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A59699-4D13-8021-FDA5-FF6C7616F155}"/>
              </a:ext>
            </a:extLst>
          </p:cNvPr>
          <p:cNvSpPr/>
          <p:nvPr/>
        </p:nvSpPr>
        <p:spPr>
          <a:xfrm>
            <a:off x="7668344" y="3651870"/>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schemas.microsoft.com/office/2006/documentManagement/types"/>
    <ds:schemaRef ds:uri="http://purl.org/dc/dcmitype/"/>
    <ds:schemaRef ds:uri="http://purl.org/dc/terms/"/>
    <ds:schemaRef ds:uri="http://schemas.microsoft.com/office/infopath/2007/PartnerControls"/>
    <ds:schemaRef ds:uri="http://purl.org/dc/elements/1.1/"/>
    <ds:schemaRef ds:uri="http://schemas.microsoft.com/office/2006/metadata/properties"/>
    <ds:schemaRef ds:uri="http://www.w3.org/XML/1998/namespace"/>
    <ds:schemaRef ds:uri="http://schemas.openxmlformats.org/package/2006/metadata/core-properties"/>
    <ds:schemaRef ds:uri="d66ab0f4-d659-463b-a1c4-9fb61d1597bf"/>
    <ds:schemaRef ds:uri="74dd5ec3-1427-46e8-a24a-7d89bfb34403"/>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7059</TotalTime>
  <Words>1457</Words>
  <Application>Microsoft Office PowerPoint</Application>
  <PresentationFormat>On-screen Show (16:9)</PresentationFormat>
  <Paragraphs>144</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IGeLU_2016_16X9 (1)</vt:lpstr>
      <vt:lpstr>Shared Licenses for Network Zone Consortia</vt:lpstr>
      <vt:lpstr>PowerPoint Presentation</vt:lpstr>
      <vt:lpstr>Introduction</vt:lpstr>
      <vt:lpstr>Introduction</vt:lpstr>
      <vt:lpstr>Introduction</vt:lpstr>
      <vt:lpstr>Introduction</vt:lpstr>
      <vt:lpstr>Introduction</vt:lpstr>
      <vt:lpstr>Adding a Centrally Managed License in the NZ</vt:lpstr>
      <vt:lpstr>Adding a Centrally Managed License in the NZ</vt:lpstr>
      <vt:lpstr>Adding a Centrally Managed License in the NZ</vt:lpstr>
      <vt:lpstr>Adding a Centrally Managed License in the NZ</vt:lpstr>
      <vt:lpstr>Adding a Centrally Managed License in the NZ</vt:lpstr>
      <vt:lpstr>Adding a Centrally Managed License in the NZ</vt:lpstr>
      <vt:lpstr>Adding a Centrally Managed License in the NZ</vt:lpstr>
      <vt:lpstr>Adding a Centrally Managed License in the NZ</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Distributing the shared license to Member Institutions</vt:lpstr>
      <vt:lpstr>Viewing the shared license in the Member Institution</vt:lpstr>
      <vt:lpstr>Viewing the shared license in the Member Institution</vt:lpstr>
      <vt:lpstr>Viewing the shared license in the Member Institution</vt:lpstr>
      <vt:lpstr>Viewing the shared license in the Member Institution</vt:lpstr>
      <vt:lpstr>Viewing the shared license in the Member Institution</vt:lpstr>
      <vt:lpstr>Viewing the shared license in the Member Institution</vt:lpstr>
      <vt:lpstr>Viewing the shared license in the Member Institution</vt:lpstr>
      <vt:lpstr>Viewing the shared license in the Member Institution</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Automatically distributing the shared license to Member Institutions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55</cp:revision>
  <dcterms:created xsi:type="dcterms:W3CDTF">2021-11-30T14:32:13Z</dcterms:created>
  <dcterms:modified xsi:type="dcterms:W3CDTF">2024-09-22T11:26:46Z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